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Calibri" panose="020F0502020204030204" pitchFamily="34" charset="0"/>
      <p:regular r:id="rId11"/>
      <p:bold r:id="rId12"/>
      <p:italic r:id="rId13"/>
      <p:boldItalic r:id="rId14"/>
    </p:embeddedFont>
    <p:embeddedFont>
      <p:font typeface="Unbounded" panose="020B0604020202020204" charset="0"/>
      <p:regular r:id="rId15"/>
    </p:embeddedFont>
    <p:embeddedFont>
      <p:font typeface="Cabin"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3" d="100"/>
          <a:sy n="93" d="100"/>
        </p:scale>
        <p:origin x="44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87938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073587"/>
            <a:ext cx="7468553" cy="3886200"/>
          </a:xfrm>
          <a:prstGeom prst="rect">
            <a:avLst/>
          </a:prstGeom>
          <a:noFill/>
          <a:ln/>
        </p:spPr>
        <p:txBody>
          <a:bodyPr wrap="square" lIns="0" tIns="0" rIns="0" bIns="0" rtlCol="0" anchor="t"/>
          <a:lstStyle/>
          <a:p>
            <a:pPr marL="0" indent="0">
              <a:lnSpc>
                <a:spcPts val="7650"/>
              </a:lnSpc>
              <a:buNone/>
            </a:pPr>
            <a:r>
              <a:rPr lang="en-US" sz="6100" dirty="0">
                <a:solidFill>
                  <a:srgbClr val="FFFFFF"/>
                </a:solidFill>
                <a:latin typeface="Unbounded" pitchFamily="34" charset="0"/>
                <a:ea typeface="Unbounded" pitchFamily="34" charset="-122"/>
                <a:cs typeface="Unbounded" pitchFamily="34" charset="-120"/>
              </a:rPr>
              <a:t>Introduction to Counting Return Records in PHP</a:t>
            </a:r>
            <a:endParaRPr lang="en-US" sz="6100" dirty="0"/>
          </a:p>
        </p:txBody>
      </p:sp>
      <p:sp>
        <p:nvSpPr>
          <p:cNvPr id="4" name="Text 1"/>
          <p:cNvSpPr/>
          <p:nvPr/>
        </p:nvSpPr>
        <p:spPr>
          <a:xfrm>
            <a:off x="6324124" y="5318760"/>
            <a:ext cx="7468553" cy="1149072"/>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This presentation will guide you through the process of counting return records in PHP. We will cover various techniques and strategies for achieving this task, along with practical examples.</a:t>
            </a:r>
            <a:endParaRPr lang="en-US" sz="1850" dirty="0"/>
          </a:p>
        </p:txBody>
      </p:sp>
      <p:sp>
        <p:nvSpPr>
          <p:cNvPr id="5" name="Shape 2"/>
          <p:cNvSpPr/>
          <p:nvPr/>
        </p:nvSpPr>
        <p:spPr>
          <a:xfrm>
            <a:off x="6324124" y="6754892"/>
            <a:ext cx="382905" cy="382905"/>
          </a:xfrm>
          <a:prstGeom prst="roundRect">
            <a:avLst>
              <a:gd name="adj" fmla="val 23878209"/>
            </a:avLst>
          </a:prstGeom>
          <a:solidFill>
            <a:srgbClr val="5B29F9"/>
          </a:solidFill>
          <a:ln w="7620">
            <a:solidFill>
              <a:srgbClr val="FFFFFF"/>
            </a:solidFill>
            <a:prstDash val="solid"/>
          </a:ln>
        </p:spPr>
      </p:sp>
      <p:sp>
        <p:nvSpPr>
          <p:cNvPr id="6" name="Text 3"/>
          <p:cNvSpPr/>
          <p:nvPr/>
        </p:nvSpPr>
        <p:spPr>
          <a:xfrm>
            <a:off x="6457236" y="6897529"/>
            <a:ext cx="116681" cy="97512"/>
          </a:xfrm>
          <a:prstGeom prst="rect">
            <a:avLst/>
          </a:prstGeom>
          <a:noFill/>
          <a:ln/>
        </p:spPr>
        <p:txBody>
          <a:bodyPr wrap="none" lIns="0" tIns="0" rIns="0" bIns="0" rtlCol="0" anchor="t"/>
          <a:lstStyle/>
          <a:p>
            <a:pPr marL="0" indent="0" algn="ctr">
              <a:lnSpc>
                <a:spcPts val="750"/>
              </a:lnSpc>
              <a:buNone/>
            </a:pPr>
            <a:r>
              <a:rPr lang="en-US" sz="750" dirty="0">
                <a:solidFill>
                  <a:srgbClr val="FFFFFF"/>
                </a:solidFill>
                <a:latin typeface="Cabin" pitchFamily="34" charset="0"/>
                <a:ea typeface="Cabin" pitchFamily="34" charset="-122"/>
                <a:cs typeface="Cabin" pitchFamily="34" charset="-120"/>
              </a:rPr>
              <a:t>SV</a:t>
            </a:r>
            <a:endParaRPr lang="en-US" sz="750" dirty="0"/>
          </a:p>
        </p:txBody>
      </p:sp>
      <p:sp>
        <p:nvSpPr>
          <p:cNvPr id="7" name="Text 4"/>
          <p:cNvSpPr/>
          <p:nvPr/>
        </p:nvSpPr>
        <p:spPr>
          <a:xfrm>
            <a:off x="6826687" y="6737033"/>
            <a:ext cx="2604135" cy="418862"/>
          </a:xfrm>
          <a:prstGeom prst="rect">
            <a:avLst/>
          </a:prstGeom>
          <a:noFill/>
          <a:ln/>
        </p:spPr>
        <p:txBody>
          <a:bodyPr wrap="none" lIns="0" tIns="0" rIns="0" bIns="0" rtlCol="0" anchor="t"/>
          <a:lstStyle/>
          <a:p>
            <a:pPr marL="0" indent="0" algn="l">
              <a:lnSpc>
                <a:spcPts val="3250"/>
              </a:lnSpc>
              <a:buNone/>
            </a:pPr>
            <a:r>
              <a:rPr lang="en-US" sz="2350" b="1" dirty="0">
                <a:solidFill>
                  <a:srgbClr val="CAD6DE"/>
                </a:solidFill>
                <a:latin typeface="Cabin" pitchFamily="34" charset="0"/>
                <a:ea typeface="Cabin" pitchFamily="34" charset="-122"/>
                <a:cs typeface="Cabin" pitchFamily="34" charset="-120"/>
              </a:rPr>
              <a:t>by Sowmiya Vijayan</a:t>
            </a:r>
            <a:endParaRPr lang="en-US" sz="2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7477" y="776764"/>
            <a:ext cx="7609046" cy="1289685"/>
          </a:xfrm>
          <a:prstGeom prst="rect">
            <a:avLst/>
          </a:prstGeom>
          <a:noFill/>
          <a:ln/>
        </p:spPr>
        <p:txBody>
          <a:bodyPr wrap="square" lIns="0" tIns="0" rIns="0" bIns="0" rtlCol="0" anchor="t"/>
          <a:lstStyle/>
          <a:p>
            <a:pPr marL="0" indent="0">
              <a:lnSpc>
                <a:spcPts val="5050"/>
              </a:lnSpc>
              <a:buNone/>
            </a:pPr>
            <a:r>
              <a:rPr lang="en-US" sz="4050" dirty="0">
                <a:solidFill>
                  <a:srgbClr val="FFFFFF"/>
                </a:solidFill>
                <a:latin typeface="Unbounded" pitchFamily="34" charset="0"/>
                <a:ea typeface="Unbounded" pitchFamily="34" charset="-122"/>
                <a:cs typeface="Unbounded" pitchFamily="34" charset="-120"/>
              </a:rPr>
              <a:t>Understanding Return Records</a:t>
            </a:r>
            <a:endParaRPr lang="en-US" sz="4050" dirty="0"/>
          </a:p>
        </p:txBody>
      </p:sp>
      <p:sp>
        <p:nvSpPr>
          <p:cNvPr id="4" name="Text 1"/>
          <p:cNvSpPr/>
          <p:nvPr/>
        </p:nvSpPr>
        <p:spPr>
          <a:xfrm>
            <a:off x="767477" y="2395299"/>
            <a:ext cx="7609046" cy="1052632"/>
          </a:xfrm>
          <a:prstGeom prst="rect">
            <a:avLst/>
          </a:prstGeom>
          <a:noFill/>
          <a:ln/>
        </p:spPr>
        <p:txBody>
          <a:bodyPr wrap="square" lIns="0" tIns="0" rIns="0" bIns="0" rtlCol="0" anchor="t"/>
          <a:lstStyle/>
          <a:p>
            <a:pPr marL="0" indent="0">
              <a:lnSpc>
                <a:spcPts val="2750"/>
              </a:lnSpc>
              <a:buNone/>
            </a:pPr>
            <a:r>
              <a:rPr lang="en-US" sz="1700" dirty="0">
                <a:solidFill>
                  <a:srgbClr val="CAD6DE"/>
                </a:solidFill>
                <a:latin typeface="Cabin" pitchFamily="34" charset="0"/>
                <a:ea typeface="Cabin" pitchFamily="34" charset="-122"/>
                <a:cs typeface="Cabin" pitchFamily="34" charset="-120"/>
              </a:rPr>
              <a:t>Return records capture information about items that are returned by customers. These records can include details such as the return date, reason for return, and customer information.</a:t>
            </a:r>
            <a:endParaRPr lang="en-US" sz="1700" dirty="0"/>
          </a:p>
        </p:txBody>
      </p:sp>
      <p:sp>
        <p:nvSpPr>
          <p:cNvPr id="5" name="Shape 2"/>
          <p:cNvSpPr/>
          <p:nvPr/>
        </p:nvSpPr>
        <p:spPr>
          <a:xfrm>
            <a:off x="767477" y="3694509"/>
            <a:ext cx="3694986" cy="1945005"/>
          </a:xfrm>
          <a:prstGeom prst="roundRect">
            <a:avLst>
              <a:gd name="adj" fmla="val 1691"/>
            </a:avLst>
          </a:prstGeom>
          <a:solidFill>
            <a:srgbClr val="304755"/>
          </a:solidFill>
          <a:ln/>
        </p:spPr>
      </p:sp>
      <p:sp>
        <p:nvSpPr>
          <p:cNvPr id="6" name="Text 3"/>
          <p:cNvSpPr/>
          <p:nvPr/>
        </p:nvSpPr>
        <p:spPr>
          <a:xfrm>
            <a:off x="986671" y="3913703"/>
            <a:ext cx="2579727" cy="322421"/>
          </a:xfrm>
          <a:prstGeom prst="rect">
            <a:avLst/>
          </a:prstGeom>
          <a:noFill/>
          <a:ln/>
        </p:spPr>
        <p:txBody>
          <a:bodyPr wrap="none" lIns="0" tIns="0" rIns="0" bIns="0" rtlCol="0" anchor="t"/>
          <a:lstStyle/>
          <a:p>
            <a:pPr marL="0" indent="0">
              <a:lnSpc>
                <a:spcPts val="2500"/>
              </a:lnSpc>
              <a:buNone/>
            </a:pPr>
            <a:r>
              <a:rPr lang="en-US" sz="2000" dirty="0">
                <a:solidFill>
                  <a:srgbClr val="CAD6DE"/>
                </a:solidFill>
                <a:latin typeface="Unbounded" pitchFamily="34" charset="0"/>
                <a:ea typeface="Unbounded" pitchFamily="34" charset="-122"/>
                <a:cs typeface="Unbounded" pitchFamily="34" charset="-120"/>
              </a:rPr>
              <a:t>Product Defects</a:t>
            </a:r>
            <a:endParaRPr lang="en-US" sz="2000" dirty="0"/>
          </a:p>
        </p:txBody>
      </p:sp>
      <p:sp>
        <p:nvSpPr>
          <p:cNvPr id="7" name="Text 4"/>
          <p:cNvSpPr/>
          <p:nvPr/>
        </p:nvSpPr>
        <p:spPr>
          <a:xfrm>
            <a:off x="986671" y="4367689"/>
            <a:ext cx="3256597" cy="1052632"/>
          </a:xfrm>
          <a:prstGeom prst="rect">
            <a:avLst/>
          </a:prstGeom>
          <a:noFill/>
          <a:ln/>
        </p:spPr>
        <p:txBody>
          <a:bodyPr wrap="square" lIns="0" tIns="0" rIns="0" bIns="0" rtlCol="0" anchor="t"/>
          <a:lstStyle/>
          <a:p>
            <a:pPr marL="0" indent="0">
              <a:lnSpc>
                <a:spcPts val="2750"/>
              </a:lnSpc>
              <a:buNone/>
            </a:pPr>
            <a:r>
              <a:rPr lang="en-US" sz="1700" dirty="0">
                <a:solidFill>
                  <a:srgbClr val="CAD6DE"/>
                </a:solidFill>
                <a:latin typeface="Cabin" pitchFamily="34" charset="0"/>
                <a:ea typeface="Cabin" pitchFamily="34" charset="-122"/>
                <a:cs typeface="Cabin" pitchFamily="34" charset="-120"/>
              </a:rPr>
              <a:t>Customers may return items due to manufacturing defects or damage.</a:t>
            </a:r>
            <a:endParaRPr lang="en-US" sz="1700" dirty="0"/>
          </a:p>
        </p:txBody>
      </p:sp>
      <p:sp>
        <p:nvSpPr>
          <p:cNvPr id="8" name="Shape 5"/>
          <p:cNvSpPr/>
          <p:nvPr/>
        </p:nvSpPr>
        <p:spPr>
          <a:xfrm>
            <a:off x="4681657" y="3694509"/>
            <a:ext cx="3694986" cy="1945005"/>
          </a:xfrm>
          <a:prstGeom prst="roundRect">
            <a:avLst>
              <a:gd name="adj" fmla="val 1691"/>
            </a:avLst>
          </a:prstGeom>
          <a:solidFill>
            <a:srgbClr val="304755"/>
          </a:solidFill>
          <a:ln/>
        </p:spPr>
      </p:sp>
      <p:sp>
        <p:nvSpPr>
          <p:cNvPr id="9" name="Text 6"/>
          <p:cNvSpPr/>
          <p:nvPr/>
        </p:nvSpPr>
        <p:spPr>
          <a:xfrm>
            <a:off x="4900851" y="3913703"/>
            <a:ext cx="2579727" cy="322421"/>
          </a:xfrm>
          <a:prstGeom prst="rect">
            <a:avLst/>
          </a:prstGeom>
          <a:noFill/>
          <a:ln/>
        </p:spPr>
        <p:txBody>
          <a:bodyPr wrap="none" lIns="0" tIns="0" rIns="0" bIns="0" rtlCol="0" anchor="t"/>
          <a:lstStyle/>
          <a:p>
            <a:pPr marL="0" indent="0">
              <a:lnSpc>
                <a:spcPts val="2500"/>
              </a:lnSpc>
              <a:buNone/>
            </a:pPr>
            <a:r>
              <a:rPr lang="en-US" sz="2000" dirty="0">
                <a:solidFill>
                  <a:srgbClr val="CAD6DE"/>
                </a:solidFill>
                <a:latin typeface="Unbounded" pitchFamily="34" charset="0"/>
                <a:ea typeface="Unbounded" pitchFamily="34" charset="-122"/>
                <a:cs typeface="Unbounded" pitchFamily="34" charset="-120"/>
              </a:rPr>
              <a:t>Incorrect Orders</a:t>
            </a:r>
            <a:endParaRPr lang="en-US" sz="2000" dirty="0"/>
          </a:p>
        </p:txBody>
      </p:sp>
      <p:sp>
        <p:nvSpPr>
          <p:cNvPr id="10" name="Text 7"/>
          <p:cNvSpPr/>
          <p:nvPr/>
        </p:nvSpPr>
        <p:spPr>
          <a:xfrm>
            <a:off x="4900851" y="4367689"/>
            <a:ext cx="3256597" cy="701754"/>
          </a:xfrm>
          <a:prstGeom prst="rect">
            <a:avLst/>
          </a:prstGeom>
          <a:noFill/>
          <a:ln/>
        </p:spPr>
        <p:txBody>
          <a:bodyPr wrap="square" lIns="0" tIns="0" rIns="0" bIns="0" rtlCol="0" anchor="t"/>
          <a:lstStyle/>
          <a:p>
            <a:pPr marL="0" indent="0">
              <a:lnSpc>
                <a:spcPts val="2750"/>
              </a:lnSpc>
              <a:buNone/>
            </a:pPr>
            <a:r>
              <a:rPr lang="en-US" sz="1700" dirty="0">
                <a:solidFill>
                  <a:srgbClr val="CAD6DE"/>
                </a:solidFill>
                <a:latin typeface="Cabin" pitchFamily="34" charset="0"/>
                <a:ea typeface="Cabin" pitchFamily="34" charset="-122"/>
                <a:cs typeface="Cabin" pitchFamily="34" charset="-120"/>
              </a:rPr>
              <a:t>Customers may receive the wrong items, leading to returns.</a:t>
            </a:r>
            <a:endParaRPr lang="en-US" sz="1700" dirty="0"/>
          </a:p>
        </p:txBody>
      </p:sp>
      <p:sp>
        <p:nvSpPr>
          <p:cNvPr id="11" name="Shape 8"/>
          <p:cNvSpPr/>
          <p:nvPr/>
        </p:nvSpPr>
        <p:spPr>
          <a:xfrm>
            <a:off x="767477" y="5858708"/>
            <a:ext cx="3694986" cy="1594128"/>
          </a:xfrm>
          <a:prstGeom prst="roundRect">
            <a:avLst>
              <a:gd name="adj" fmla="val 2063"/>
            </a:avLst>
          </a:prstGeom>
          <a:solidFill>
            <a:srgbClr val="304755"/>
          </a:solidFill>
          <a:ln/>
        </p:spPr>
      </p:sp>
      <p:sp>
        <p:nvSpPr>
          <p:cNvPr id="12" name="Text 9"/>
          <p:cNvSpPr/>
          <p:nvPr/>
        </p:nvSpPr>
        <p:spPr>
          <a:xfrm>
            <a:off x="986671" y="6077903"/>
            <a:ext cx="2579727" cy="322421"/>
          </a:xfrm>
          <a:prstGeom prst="rect">
            <a:avLst/>
          </a:prstGeom>
          <a:noFill/>
          <a:ln/>
        </p:spPr>
        <p:txBody>
          <a:bodyPr wrap="none" lIns="0" tIns="0" rIns="0" bIns="0" rtlCol="0" anchor="t"/>
          <a:lstStyle/>
          <a:p>
            <a:pPr marL="0" indent="0">
              <a:lnSpc>
                <a:spcPts val="2500"/>
              </a:lnSpc>
              <a:buNone/>
            </a:pPr>
            <a:r>
              <a:rPr lang="en-US" sz="2000" dirty="0">
                <a:solidFill>
                  <a:srgbClr val="CAD6DE"/>
                </a:solidFill>
                <a:latin typeface="Unbounded" pitchFamily="34" charset="0"/>
                <a:ea typeface="Unbounded" pitchFamily="34" charset="-122"/>
                <a:cs typeface="Unbounded" pitchFamily="34" charset="-120"/>
              </a:rPr>
              <a:t>Size/Fit Issues</a:t>
            </a:r>
            <a:endParaRPr lang="en-US" sz="2000" dirty="0"/>
          </a:p>
        </p:txBody>
      </p:sp>
      <p:sp>
        <p:nvSpPr>
          <p:cNvPr id="13" name="Text 10"/>
          <p:cNvSpPr/>
          <p:nvPr/>
        </p:nvSpPr>
        <p:spPr>
          <a:xfrm>
            <a:off x="986671" y="6531888"/>
            <a:ext cx="3256597" cy="701754"/>
          </a:xfrm>
          <a:prstGeom prst="rect">
            <a:avLst/>
          </a:prstGeom>
          <a:noFill/>
          <a:ln/>
        </p:spPr>
        <p:txBody>
          <a:bodyPr wrap="square" lIns="0" tIns="0" rIns="0" bIns="0" rtlCol="0" anchor="t"/>
          <a:lstStyle/>
          <a:p>
            <a:pPr marL="0" indent="0">
              <a:lnSpc>
                <a:spcPts val="2750"/>
              </a:lnSpc>
              <a:buNone/>
            </a:pPr>
            <a:r>
              <a:rPr lang="en-US" sz="1700" dirty="0">
                <a:solidFill>
                  <a:srgbClr val="CAD6DE"/>
                </a:solidFill>
                <a:latin typeface="Cabin" pitchFamily="34" charset="0"/>
                <a:ea typeface="Cabin" pitchFamily="34" charset="-122"/>
                <a:cs typeface="Cabin" pitchFamily="34" charset="-120"/>
              </a:rPr>
              <a:t>Clothing or footwear may not fit properly.</a:t>
            </a:r>
            <a:endParaRPr lang="en-US" sz="1700" dirty="0"/>
          </a:p>
        </p:txBody>
      </p:sp>
      <p:sp>
        <p:nvSpPr>
          <p:cNvPr id="14" name="Shape 11"/>
          <p:cNvSpPr/>
          <p:nvPr/>
        </p:nvSpPr>
        <p:spPr>
          <a:xfrm>
            <a:off x="4681657" y="5858708"/>
            <a:ext cx="3694986" cy="1594128"/>
          </a:xfrm>
          <a:prstGeom prst="roundRect">
            <a:avLst>
              <a:gd name="adj" fmla="val 2063"/>
            </a:avLst>
          </a:prstGeom>
          <a:solidFill>
            <a:srgbClr val="304755"/>
          </a:solidFill>
          <a:ln/>
        </p:spPr>
      </p:sp>
      <p:sp>
        <p:nvSpPr>
          <p:cNvPr id="15" name="Text 12"/>
          <p:cNvSpPr/>
          <p:nvPr/>
        </p:nvSpPr>
        <p:spPr>
          <a:xfrm>
            <a:off x="4900851" y="6077903"/>
            <a:ext cx="2579727" cy="322421"/>
          </a:xfrm>
          <a:prstGeom prst="rect">
            <a:avLst/>
          </a:prstGeom>
          <a:noFill/>
          <a:ln/>
        </p:spPr>
        <p:txBody>
          <a:bodyPr wrap="none" lIns="0" tIns="0" rIns="0" bIns="0" rtlCol="0" anchor="t"/>
          <a:lstStyle/>
          <a:p>
            <a:pPr marL="0" indent="0">
              <a:lnSpc>
                <a:spcPts val="2500"/>
              </a:lnSpc>
              <a:buNone/>
            </a:pPr>
            <a:r>
              <a:rPr lang="en-US" sz="2000" dirty="0">
                <a:solidFill>
                  <a:srgbClr val="CAD6DE"/>
                </a:solidFill>
                <a:latin typeface="Unbounded" pitchFamily="34" charset="0"/>
                <a:ea typeface="Unbounded" pitchFamily="34" charset="-122"/>
                <a:cs typeface="Unbounded" pitchFamily="34" charset="-120"/>
              </a:rPr>
              <a:t>Change of Mind</a:t>
            </a:r>
            <a:endParaRPr lang="en-US" sz="2000" dirty="0"/>
          </a:p>
        </p:txBody>
      </p:sp>
      <p:sp>
        <p:nvSpPr>
          <p:cNvPr id="16" name="Text 13"/>
          <p:cNvSpPr/>
          <p:nvPr/>
        </p:nvSpPr>
        <p:spPr>
          <a:xfrm>
            <a:off x="4900851" y="6531888"/>
            <a:ext cx="3256597" cy="701754"/>
          </a:xfrm>
          <a:prstGeom prst="rect">
            <a:avLst/>
          </a:prstGeom>
          <a:noFill/>
          <a:ln/>
        </p:spPr>
        <p:txBody>
          <a:bodyPr wrap="square" lIns="0" tIns="0" rIns="0" bIns="0" rtlCol="0" anchor="t"/>
          <a:lstStyle/>
          <a:p>
            <a:pPr marL="0" indent="0">
              <a:lnSpc>
                <a:spcPts val="2750"/>
              </a:lnSpc>
              <a:buNone/>
            </a:pPr>
            <a:r>
              <a:rPr lang="en-US" sz="1700" dirty="0">
                <a:solidFill>
                  <a:srgbClr val="CAD6DE"/>
                </a:solidFill>
                <a:latin typeface="Cabin" pitchFamily="34" charset="0"/>
                <a:ea typeface="Cabin" pitchFamily="34" charset="-122"/>
                <a:cs typeface="Cabin" pitchFamily="34" charset="-120"/>
              </a:rPr>
              <a:t>Customers may simply decide they don't want the item anymore.</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36984"/>
          </a:xfrm>
          <a:prstGeom prst="rect">
            <a:avLst/>
          </a:prstGeom>
        </p:spPr>
      </p:pic>
      <p:sp>
        <p:nvSpPr>
          <p:cNvPr id="3" name="Text 0"/>
          <p:cNvSpPr/>
          <p:nvPr/>
        </p:nvSpPr>
        <p:spPr>
          <a:xfrm>
            <a:off x="710327" y="3095030"/>
            <a:ext cx="11172111" cy="596860"/>
          </a:xfrm>
          <a:prstGeom prst="rect">
            <a:avLst/>
          </a:prstGeom>
          <a:noFill/>
          <a:ln/>
        </p:spPr>
        <p:txBody>
          <a:bodyPr wrap="none" lIns="0" tIns="0" rIns="0" bIns="0" rtlCol="0" anchor="t"/>
          <a:lstStyle/>
          <a:p>
            <a:pPr marL="0" indent="0">
              <a:lnSpc>
                <a:spcPts val="4700"/>
              </a:lnSpc>
              <a:buNone/>
            </a:pPr>
            <a:r>
              <a:rPr lang="en-US" sz="3750" dirty="0">
                <a:solidFill>
                  <a:srgbClr val="FFFFFF"/>
                </a:solidFill>
                <a:latin typeface="Unbounded" pitchFamily="34" charset="0"/>
                <a:ea typeface="Unbounded" pitchFamily="34" charset="-122"/>
                <a:cs typeface="Unbounded" pitchFamily="34" charset="-120"/>
              </a:rPr>
              <a:t>Importance of Tracking Return Records</a:t>
            </a:r>
            <a:endParaRPr lang="en-US" sz="3750" dirty="0"/>
          </a:p>
        </p:txBody>
      </p:sp>
      <p:sp>
        <p:nvSpPr>
          <p:cNvPr id="4" name="Text 1"/>
          <p:cNvSpPr/>
          <p:nvPr/>
        </p:nvSpPr>
        <p:spPr>
          <a:xfrm>
            <a:off x="710327" y="3996214"/>
            <a:ext cx="13209746" cy="649605"/>
          </a:xfrm>
          <a:prstGeom prst="rect">
            <a:avLst/>
          </a:prstGeom>
          <a:noFill/>
          <a:ln/>
        </p:spPr>
        <p:txBody>
          <a:bodyPr wrap="square" lIns="0" tIns="0" rIns="0" bIns="0" rtlCol="0" anchor="t"/>
          <a:lstStyle/>
          <a:p>
            <a:pPr marL="0" indent="0">
              <a:lnSpc>
                <a:spcPts val="2550"/>
              </a:lnSpc>
              <a:buNone/>
            </a:pPr>
            <a:r>
              <a:rPr lang="en-US" sz="1550" dirty="0">
                <a:solidFill>
                  <a:srgbClr val="CAD6DE"/>
                </a:solidFill>
                <a:latin typeface="Cabin" pitchFamily="34" charset="0"/>
                <a:ea typeface="Cabin" pitchFamily="34" charset="-122"/>
                <a:cs typeface="Cabin" pitchFamily="34" charset="-120"/>
              </a:rPr>
              <a:t>Tracking return records provides valuable insights into customer behavior and product quality. This data can be used to identify areas for improvement and optimize business operations.</a:t>
            </a:r>
            <a:endParaRPr lang="en-US" sz="1550" dirty="0"/>
          </a:p>
        </p:txBody>
      </p:sp>
      <p:sp>
        <p:nvSpPr>
          <p:cNvPr id="5" name="Shape 2"/>
          <p:cNvSpPr/>
          <p:nvPr/>
        </p:nvSpPr>
        <p:spPr>
          <a:xfrm>
            <a:off x="710327" y="5102304"/>
            <a:ext cx="456605" cy="456605"/>
          </a:xfrm>
          <a:prstGeom prst="roundRect">
            <a:avLst>
              <a:gd name="adj" fmla="val 6668"/>
            </a:avLst>
          </a:prstGeom>
          <a:solidFill>
            <a:srgbClr val="304755"/>
          </a:solidFill>
          <a:ln/>
        </p:spPr>
      </p:sp>
      <p:sp>
        <p:nvSpPr>
          <p:cNvPr id="6" name="Text 3"/>
          <p:cNvSpPr/>
          <p:nvPr/>
        </p:nvSpPr>
        <p:spPr>
          <a:xfrm>
            <a:off x="871061" y="5187315"/>
            <a:ext cx="135017" cy="286583"/>
          </a:xfrm>
          <a:prstGeom prst="rect">
            <a:avLst/>
          </a:prstGeom>
          <a:noFill/>
          <a:ln/>
        </p:spPr>
        <p:txBody>
          <a:bodyPr wrap="none" lIns="0" tIns="0" rIns="0" bIns="0" rtlCol="0" anchor="t"/>
          <a:lstStyle/>
          <a:p>
            <a:pPr marL="0" indent="0" algn="ctr">
              <a:lnSpc>
                <a:spcPts val="2250"/>
              </a:lnSpc>
              <a:buNone/>
            </a:pPr>
            <a:r>
              <a:rPr lang="en-US" sz="2250" dirty="0">
                <a:solidFill>
                  <a:srgbClr val="CAD6DE"/>
                </a:solidFill>
                <a:latin typeface="Unbounded" pitchFamily="34" charset="0"/>
                <a:ea typeface="Unbounded" pitchFamily="34" charset="-122"/>
                <a:cs typeface="Unbounded" pitchFamily="34" charset="-120"/>
              </a:rPr>
              <a:t>1</a:t>
            </a:r>
            <a:endParaRPr lang="en-US" sz="2250" dirty="0"/>
          </a:p>
        </p:txBody>
      </p:sp>
      <p:sp>
        <p:nvSpPr>
          <p:cNvPr id="7" name="Text 4"/>
          <p:cNvSpPr/>
          <p:nvPr/>
        </p:nvSpPr>
        <p:spPr>
          <a:xfrm>
            <a:off x="1369814" y="5102304"/>
            <a:ext cx="3267670" cy="298371"/>
          </a:xfrm>
          <a:prstGeom prst="rect">
            <a:avLst/>
          </a:prstGeom>
          <a:noFill/>
          <a:ln/>
        </p:spPr>
        <p:txBody>
          <a:bodyPr wrap="none" lIns="0" tIns="0" rIns="0" bIns="0" rtlCol="0" anchor="t"/>
          <a:lstStyle/>
          <a:p>
            <a:pPr marL="0" indent="0">
              <a:lnSpc>
                <a:spcPts val="2350"/>
              </a:lnSpc>
              <a:buNone/>
            </a:pPr>
            <a:r>
              <a:rPr lang="en-US" sz="1850" dirty="0">
                <a:solidFill>
                  <a:srgbClr val="CAD6DE"/>
                </a:solidFill>
                <a:latin typeface="Unbounded" pitchFamily="34" charset="0"/>
                <a:ea typeface="Unbounded" pitchFamily="34" charset="-122"/>
                <a:cs typeface="Unbounded" pitchFamily="34" charset="-120"/>
              </a:rPr>
              <a:t>Customer Satisfaction</a:t>
            </a:r>
            <a:endParaRPr lang="en-US" sz="1850" dirty="0"/>
          </a:p>
        </p:txBody>
      </p:sp>
      <p:sp>
        <p:nvSpPr>
          <p:cNvPr id="8" name="Text 5"/>
          <p:cNvSpPr/>
          <p:nvPr/>
        </p:nvSpPr>
        <p:spPr>
          <a:xfrm>
            <a:off x="1369814" y="5522357"/>
            <a:ext cx="5843945" cy="649605"/>
          </a:xfrm>
          <a:prstGeom prst="rect">
            <a:avLst/>
          </a:prstGeom>
          <a:noFill/>
          <a:ln/>
        </p:spPr>
        <p:txBody>
          <a:bodyPr wrap="square" lIns="0" tIns="0" rIns="0" bIns="0" rtlCol="0" anchor="t"/>
          <a:lstStyle/>
          <a:p>
            <a:pPr marL="0" indent="0">
              <a:lnSpc>
                <a:spcPts val="2550"/>
              </a:lnSpc>
              <a:buNone/>
            </a:pPr>
            <a:r>
              <a:rPr lang="en-US" sz="1550" dirty="0">
                <a:solidFill>
                  <a:srgbClr val="CAD6DE"/>
                </a:solidFill>
                <a:latin typeface="Cabin" pitchFamily="34" charset="0"/>
                <a:ea typeface="Cabin" pitchFamily="34" charset="-122"/>
                <a:cs typeface="Cabin" pitchFamily="34" charset="-120"/>
              </a:rPr>
              <a:t>High return rates may indicate customer dissatisfaction with products or services.</a:t>
            </a:r>
            <a:endParaRPr lang="en-US" sz="1550" dirty="0"/>
          </a:p>
        </p:txBody>
      </p:sp>
      <p:sp>
        <p:nvSpPr>
          <p:cNvPr id="9" name="Shape 6"/>
          <p:cNvSpPr/>
          <p:nvPr/>
        </p:nvSpPr>
        <p:spPr>
          <a:xfrm>
            <a:off x="7416641" y="5102304"/>
            <a:ext cx="456605" cy="456605"/>
          </a:xfrm>
          <a:prstGeom prst="roundRect">
            <a:avLst>
              <a:gd name="adj" fmla="val 6668"/>
            </a:avLst>
          </a:prstGeom>
          <a:solidFill>
            <a:srgbClr val="304755"/>
          </a:solidFill>
          <a:ln/>
        </p:spPr>
      </p:sp>
      <p:sp>
        <p:nvSpPr>
          <p:cNvPr id="10" name="Text 7"/>
          <p:cNvSpPr/>
          <p:nvPr/>
        </p:nvSpPr>
        <p:spPr>
          <a:xfrm>
            <a:off x="7531894" y="5187315"/>
            <a:ext cx="226100" cy="286583"/>
          </a:xfrm>
          <a:prstGeom prst="rect">
            <a:avLst/>
          </a:prstGeom>
          <a:noFill/>
          <a:ln/>
        </p:spPr>
        <p:txBody>
          <a:bodyPr wrap="none" lIns="0" tIns="0" rIns="0" bIns="0" rtlCol="0" anchor="t"/>
          <a:lstStyle/>
          <a:p>
            <a:pPr marL="0" indent="0" algn="ctr">
              <a:lnSpc>
                <a:spcPts val="2250"/>
              </a:lnSpc>
              <a:buNone/>
            </a:pPr>
            <a:r>
              <a:rPr lang="en-US" sz="2250" dirty="0">
                <a:solidFill>
                  <a:srgbClr val="CAD6DE"/>
                </a:solidFill>
                <a:latin typeface="Unbounded" pitchFamily="34" charset="0"/>
                <a:ea typeface="Unbounded" pitchFamily="34" charset="-122"/>
                <a:cs typeface="Unbounded" pitchFamily="34" charset="-120"/>
              </a:rPr>
              <a:t>2</a:t>
            </a:r>
            <a:endParaRPr lang="en-US" sz="2250" dirty="0"/>
          </a:p>
        </p:txBody>
      </p:sp>
      <p:sp>
        <p:nvSpPr>
          <p:cNvPr id="11" name="Text 8"/>
          <p:cNvSpPr/>
          <p:nvPr/>
        </p:nvSpPr>
        <p:spPr>
          <a:xfrm>
            <a:off x="8076128" y="5102304"/>
            <a:ext cx="2387679" cy="298371"/>
          </a:xfrm>
          <a:prstGeom prst="rect">
            <a:avLst/>
          </a:prstGeom>
          <a:noFill/>
          <a:ln/>
        </p:spPr>
        <p:txBody>
          <a:bodyPr wrap="none" lIns="0" tIns="0" rIns="0" bIns="0" rtlCol="0" anchor="t"/>
          <a:lstStyle/>
          <a:p>
            <a:pPr marL="0" indent="0">
              <a:lnSpc>
                <a:spcPts val="2350"/>
              </a:lnSpc>
              <a:buNone/>
            </a:pPr>
            <a:r>
              <a:rPr lang="en-US" sz="1850" dirty="0">
                <a:solidFill>
                  <a:srgbClr val="CAD6DE"/>
                </a:solidFill>
                <a:latin typeface="Unbounded" pitchFamily="34" charset="0"/>
                <a:ea typeface="Unbounded" pitchFamily="34" charset="-122"/>
                <a:cs typeface="Unbounded" pitchFamily="34" charset="-120"/>
              </a:rPr>
              <a:t>Product Quality</a:t>
            </a:r>
            <a:endParaRPr lang="en-US" sz="1850" dirty="0"/>
          </a:p>
        </p:txBody>
      </p:sp>
      <p:sp>
        <p:nvSpPr>
          <p:cNvPr id="12" name="Text 9"/>
          <p:cNvSpPr/>
          <p:nvPr/>
        </p:nvSpPr>
        <p:spPr>
          <a:xfrm>
            <a:off x="8076128" y="5522357"/>
            <a:ext cx="5843945" cy="324802"/>
          </a:xfrm>
          <a:prstGeom prst="rect">
            <a:avLst/>
          </a:prstGeom>
          <a:noFill/>
          <a:ln/>
        </p:spPr>
        <p:txBody>
          <a:bodyPr wrap="none" lIns="0" tIns="0" rIns="0" bIns="0" rtlCol="0" anchor="t"/>
          <a:lstStyle/>
          <a:p>
            <a:pPr marL="0" indent="0">
              <a:lnSpc>
                <a:spcPts val="2550"/>
              </a:lnSpc>
              <a:buNone/>
            </a:pPr>
            <a:r>
              <a:rPr lang="en-US" sz="1550" dirty="0">
                <a:solidFill>
                  <a:srgbClr val="CAD6DE"/>
                </a:solidFill>
                <a:latin typeface="Cabin" pitchFamily="34" charset="0"/>
                <a:ea typeface="Cabin" pitchFamily="34" charset="-122"/>
                <a:cs typeface="Cabin" pitchFamily="34" charset="-120"/>
              </a:rPr>
              <a:t>Frequent returns due to defects can highlight quality control issues.</a:t>
            </a:r>
            <a:endParaRPr lang="en-US" sz="1550" dirty="0"/>
          </a:p>
        </p:txBody>
      </p:sp>
      <p:sp>
        <p:nvSpPr>
          <p:cNvPr id="13" name="Shape 10"/>
          <p:cNvSpPr/>
          <p:nvPr/>
        </p:nvSpPr>
        <p:spPr>
          <a:xfrm>
            <a:off x="710327" y="6603087"/>
            <a:ext cx="456605" cy="456605"/>
          </a:xfrm>
          <a:prstGeom prst="roundRect">
            <a:avLst>
              <a:gd name="adj" fmla="val 6668"/>
            </a:avLst>
          </a:prstGeom>
          <a:solidFill>
            <a:srgbClr val="304755"/>
          </a:solidFill>
          <a:ln/>
        </p:spPr>
      </p:sp>
      <p:sp>
        <p:nvSpPr>
          <p:cNvPr id="14" name="Text 11"/>
          <p:cNvSpPr/>
          <p:nvPr/>
        </p:nvSpPr>
        <p:spPr>
          <a:xfrm>
            <a:off x="823436" y="6688098"/>
            <a:ext cx="230386" cy="286583"/>
          </a:xfrm>
          <a:prstGeom prst="rect">
            <a:avLst/>
          </a:prstGeom>
          <a:noFill/>
          <a:ln/>
        </p:spPr>
        <p:txBody>
          <a:bodyPr wrap="none" lIns="0" tIns="0" rIns="0" bIns="0" rtlCol="0" anchor="t"/>
          <a:lstStyle/>
          <a:p>
            <a:pPr marL="0" indent="0" algn="ctr">
              <a:lnSpc>
                <a:spcPts val="2250"/>
              </a:lnSpc>
              <a:buNone/>
            </a:pPr>
            <a:r>
              <a:rPr lang="en-US" sz="2250" dirty="0">
                <a:solidFill>
                  <a:srgbClr val="CAD6DE"/>
                </a:solidFill>
                <a:latin typeface="Unbounded" pitchFamily="34" charset="0"/>
                <a:ea typeface="Unbounded" pitchFamily="34" charset="-122"/>
                <a:cs typeface="Unbounded" pitchFamily="34" charset="-120"/>
              </a:rPr>
              <a:t>3</a:t>
            </a:r>
            <a:endParaRPr lang="en-US" sz="2250" dirty="0"/>
          </a:p>
        </p:txBody>
      </p:sp>
      <p:sp>
        <p:nvSpPr>
          <p:cNvPr id="15" name="Text 12"/>
          <p:cNvSpPr/>
          <p:nvPr/>
        </p:nvSpPr>
        <p:spPr>
          <a:xfrm>
            <a:off x="1369814" y="6603087"/>
            <a:ext cx="3347918" cy="298371"/>
          </a:xfrm>
          <a:prstGeom prst="rect">
            <a:avLst/>
          </a:prstGeom>
          <a:noFill/>
          <a:ln/>
        </p:spPr>
        <p:txBody>
          <a:bodyPr wrap="none" lIns="0" tIns="0" rIns="0" bIns="0" rtlCol="0" anchor="t"/>
          <a:lstStyle/>
          <a:p>
            <a:pPr marL="0" indent="0">
              <a:lnSpc>
                <a:spcPts val="2350"/>
              </a:lnSpc>
              <a:buNone/>
            </a:pPr>
            <a:r>
              <a:rPr lang="en-US" sz="1850" dirty="0">
                <a:solidFill>
                  <a:srgbClr val="CAD6DE"/>
                </a:solidFill>
                <a:latin typeface="Unbounded" pitchFamily="34" charset="0"/>
                <a:ea typeface="Unbounded" pitchFamily="34" charset="-122"/>
                <a:cs typeface="Unbounded" pitchFamily="34" charset="-120"/>
              </a:rPr>
              <a:t>Inventory Management</a:t>
            </a:r>
            <a:endParaRPr lang="en-US" sz="1850" dirty="0"/>
          </a:p>
        </p:txBody>
      </p:sp>
      <p:sp>
        <p:nvSpPr>
          <p:cNvPr id="16" name="Text 13"/>
          <p:cNvSpPr/>
          <p:nvPr/>
        </p:nvSpPr>
        <p:spPr>
          <a:xfrm>
            <a:off x="1369814" y="7023140"/>
            <a:ext cx="5843945" cy="649605"/>
          </a:xfrm>
          <a:prstGeom prst="rect">
            <a:avLst/>
          </a:prstGeom>
          <a:noFill/>
          <a:ln/>
        </p:spPr>
        <p:txBody>
          <a:bodyPr wrap="square" lIns="0" tIns="0" rIns="0" bIns="0" rtlCol="0" anchor="t"/>
          <a:lstStyle/>
          <a:p>
            <a:pPr marL="0" indent="0">
              <a:lnSpc>
                <a:spcPts val="2550"/>
              </a:lnSpc>
              <a:buNone/>
            </a:pPr>
            <a:r>
              <a:rPr lang="en-US" sz="1550" dirty="0">
                <a:solidFill>
                  <a:srgbClr val="CAD6DE"/>
                </a:solidFill>
                <a:latin typeface="Cabin" pitchFamily="34" charset="0"/>
                <a:ea typeface="Cabin" pitchFamily="34" charset="-122"/>
                <a:cs typeface="Cabin" pitchFamily="34" charset="-120"/>
              </a:rPr>
              <a:t>Accurate tracking of returns helps manage inventory levels and prevent stockouts.</a:t>
            </a:r>
            <a:endParaRPr lang="en-US" sz="1550" dirty="0"/>
          </a:p>
        </p:txBody>
      </p:sp>
      <p:sp>
        <p:nvSpPr>
          <p:cNvPr id="17" name="Shape 14"/>
          <p:cNvSpPr/>
          <p:nvPr/>
        </p:nvSpPr>
        <p:spPr>
          <a:xfrm>
            <a:off x="7416641" y="6603087"/>
            <a:ext cx="456605" cy="456605"/>
          </a:xfrm>
          <a:prstGeom prst="roundRect">
            <a:avLst>
              <a:gd name="adj" fmla="val 6668"/>
            </a:avLst>
          </a:prstGeom>
          <a:solidFill>
            <a:srgbClr val="304755"/>
          </a:solidFill>
          <a:ln/>
        </p:spPr>
      </p:sp>
      <p:sp>
        <p:nvSpPr>
          <p:cNvPr id="18" name="Text 15"/>
          <p:cNvSpPr/>
          <p:nvPr/>
        </p:nvSpPr>
        <p:spPr>
          <a:xfrm>
            <a:off x="7529870" y="6688098"/>
            <a:ext cx="230148" cy="286583"/>
          </a:xfrm>
          <a:prstGeom prst="rect">
            <a:avLst/>
          </a:prstGeom>
          <a:noFill/>
          <a:ln/>
        </p:spPr>
        <p:txBody>
          <a:bodyPr wrap="none" lIns="0" tIns="0" rIns="0" bIns="0" rtlCol="0" anchor="t"/>
          <a:lstStyle/>
          <a:p>
            <a:pPr marL="0" indent="0" algn="ctr">
              <a:lnSpc>
                <a:spcPts val="2250"/>
              </a:lnSpc>
              <a:buNone/>
            </a:pPr>
            <a:r>
              <a:rPr lang="en-US" sz="2250" dirty="0">
                <a:solidFill>
                  <a:srgbClr val="CAD6DE"/>
                </a:solidFill>
                <a:latin typeface="Unbounded" pitchFamily="34" charset="0"/>
                <a:ea typeface="Unbounded" pitchFamily="34" charset="-122"/>
                <a:cs typeface="Unbounded" pitchFamily="34" charset="-120"/>
              </a:rPr>
              <a:t>4</a:t>
            </a:r>
            <a:endParaRPr lang="en-US" sz="2250" dirty="0"/>
          </a:p>
        </p:txBody>
      </p:sp>
      <p:sp>
        <p:nvSpPr>
          <p:cNvPr id="19" name="Text 16"/>
          <p:cNvSpPr/>
          <p:nvPr/>
        </p:nvSpPr>
        <p:spPr>
          <a:xfrm>
            <a:off x="8076128" y="6603087"/>
            <a:ext cx="2387679" cy="298371"/>
          </a:xfrm>
          <a:prstGeom prst="rect">
            <a:avLst/>
          </a:prstGeom>
          <a:noFill/>
          <a:ln/>
        </p:spPr>
        <p:txBody>
          <a:bodyPr wrap="none" lIns="0" tIns="0" rIns="0" bIns="0" rtlCol="0" anchor="t"/>
          <a:lstStyle/>
          <a:p>
            <a:pPr marL="0" indent="0">
              <a:lnSpc>
                <a:spcPts val="2350"/>
              </a:lnSpc>
              <a:buNone/>
            </a:pPr>
            <a:r>
              <a:rPr lang="en-US" sz="1850" dirty="0">
                <a:solidFill>
                  <a:srgbClr val="CAD6DE"/>
                </a:solidFill>
                <a:latin typeface="Unbounded" pitchFamily="34" charset="0"/>
                <a:ea typeface="Unbounded" pitchFamily="34" charset="-122"/>
                <a:cs typeface="Unbounded" pitchFamily="34" charset="-120"/>
              </a:rPr>
              <a:t>Financial Impact</a:t>
            </a:r>
            <a:endParaRPr lang="en-US" sz="1850" dirty="0"/>
          </a:p>
        </p:txBody>
      </p:sp>
      <p:sp>
        <p:nvSpPr>
          <p:cNvPr id="20" name="Text 17"/>
          <p:cNvSpPr/>
          <p:nvPr/>
        </p:nvSpPr>
        <p:spPr>
          <a:xfrm>
            <a:off x="8076128" y="7023140"/>
            <a:ext cx="5843945" cy="649605"/>
          </a:xfrm>
          <a:prstGeom prst="rect">
            <a:avLst/>
          </a:prstGeom>
          <a:noFill/>
          <a:ln/>
        </p:spPr>
        <p:txBody>
          <a:bodyPr wrap="square" lIns="0" tIns="0" rIns="0" bIns="0" rtlCol="0" anchor="t"/>
          <a:lstStyle/>
          <a:p>
            <a:pPr marL="0" indent="0">
              <a:lnSpc>
                <a:spcPts val="2550"/>
              </a:lnSpc>
              <a:buNone/>
            </a:pPr>
            <a:r>
              <a:rPr lang="en-US" sz="1550" dirty="0">
                <a:solidFill>
                  <a:srgbClr val="CAD6DE"/>
                </a:solidFill>
                <a:latin typeface="Cabin" pitchFamily="34" charset="0"/>
                <a:ea typeface="Cabin" pitchFamily="34" charset="-122"/>
                <a:cs typeface="Cabin" pitchFamily="34" charset="-120"/>
              </a:rPr>
              <a:t>Returns can significantly impact profitability, so understanding trends is crucial.</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556266"/>
            <a:ext cx="12954952" cy="1408033"/>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Techniques for Counting Return Records</a:t>
            </a:r>
            <a:endParaRPr lang="en-US" sz="4400" dirty="0"/>
          </a:p>
        </p:txBody>
      </p:sp>
      <p:sp>
        <p:nvSpPr>
          <p:cNvPr id="3" name="Text 1"/>
          <p:cNvSpPr/>
          <p:nvPr/>
        </p:nvSpPr>
        <p:spPr>
          <a:xfrm>
            <a:off x="837724" y="3443049"/>
            <a:ext cx="12954952" cy="766048"/>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Several techniques can be used to count return records in PHP, each with its strengths and weaknesses. Choosing the right technique depends on your specific needs and data structure.</a:t>
            </a:r>
            <a:endParaRPr lang="en-US" sz="1850" dirty="0"/>
          </a:p>
        </p:txBody>
      </p:sp>
      <p:sp>
        <p:nvSpPr>
          <p:cNvPr id="4" name="Text 2"/>
          <p:cNvSpPr/>
          <p:nvPr/>
        </p:nvSpPr>
        <p:spPr>
          <a:xfrm>
            <a:off x="837724" y="4717613"/>
            <a:ext cx="3042404"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Unbounded" pitchFamily="34" charset="0"/>
                <a:ea typeface="Unbounded" pitchFamily="34" charset="-122"/>
                <a:cs typeface="Unbounded" pitchFamily="34" charset="-120"/>
              </a:rPr>
              <a:t>Database Queries</a:t>
            </a:r>
            <a:endParaRPr lang="en-US" sz="2200" dirty="0"/>
          </a:p>
        </p:txBody>
      </p:sp>
      <p:sp>
        <p:nvSpPr>
          <p:cNvPr id="5" name="Text 3"/>
          <p:cNvSpPr/>
          <p:nvPr/>
        </p:nvSpPr>
        <p:spPr>
          <a:xfrm>
            <a:off x="837724" y="5308878"/>
            <a:ext cx="3928586" cy="1149072"/>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Utilize SQL queries to filter and count relevant records directly from the database.</a:t>
            </a:r>
            <a:endParaRPr lang="en-US" sz="1850" dirty="0"/>
          </a:p>
        </p:txBody>
      </p:sp>
      <p:sp>
        <p:nvSpPr>
          <p:cNvPr id="6" name="Text 4"/>
          <p:cNvSpPr/>
          <p:nvPr/>
        </p:nvSpPr>
        <p:spPr>
          <a:xfrm>
            <a:off x="5357813" y="4717613"/>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Unbounded" pitchFamily="34" charset="0"/>
                <a:ea typeface="Unbounded" pitchFamily="34" charset="-122"/>
                <a:cs typeface="Unbounded" pitchFamily="34" charset="-120"/>
              </a:rPr>
              <a:t>Array Iteration</a:t>
            </a:r>
            <a:endParaRPr lang="en-US" sz="2200" dirty="0"/>
          </a:p>
        </p:txBody>
      </p:sp>
      <p:sp>
        <p:nvSpPr>
          <p:cNvPr id="7" name="Text 5"/>
          <p:cNvSpPr/>
          <p:nvPr/>
        </p:nvSpPr>
        <p:spPr>
          <a:xfrm>
            <a:off x="5357813" y="5308878"/>
            <a:ext cx="3928586" cy="1149072"/>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Loop through an array of return records, incrementing a counter for each record.</a:t>
            </a:r>
            <a:endParaRPr lang="en-US" sz="1850" dirty="0"/>
          </a:p>
        </p:txBody>
      </p:sp>
      <p:sp>
        <p:nvSpPr>
          <p:cNvPr id="8" name="Text 6"/>
          <p:cNvSpPr/>
          <p:nvPr/>
        </p:nvSpPr>
        <p:spPr>
          <a:xfrm>
            <a:off x="9877901" y="4717613"/>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Unbounded" pitchFamily="34" charset="0"/>
                <a:ea typeface="Unbounded" pitchFamily="34" charset="-122"/>
                <a:cs typeface="Unbounded" pitchFamily="34" charset="-120"/>
              </a:rPr>
              <a:t>File Processing</a:t>
            </a:r>
            <a:endParaRPr lang="en-US" sz="2200" dirty="0"/>
          </a:p>
        </p:txBody>
      </p:sp>
      <p:sp>
        <p:nvSpPr>
          <p:cNvPr id="9" name="Text 7"/>
          <p:cNvSpPr/>
          <p:nvPr/>
        </p:nvSpPr>
        <p:spPr>
          <a:xfrm>
            <a:off x="9877901" y="5308878"/>
            <a:ext cx="3928586" cy="766048"/>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Read data from a file containing return records and count them line by line.</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0802" y="559118"/>
            <a:ext cx="7742396" cy="1177766"/>
          </a:xfrm>
          <a:prstGeom prst="rect">
            <a:avLst/>
          </a:prstGeom>
          <a:noFill/>
          <a:ln/>
        </p:spPr>
        <p:txBody>
          <a:bodyPr wrap="square" lIns="0" tIns="0" rIns="0" bIns="0" rtlCol="0" anchor="t"/>
          <a:lstStyle/>
          <a:p>
            <a:pPr marL="0" indent="0">
              <a:lnSpc>
                <a:spcPts val="4600"/>
              </a:lnSpc>
              <a:buNone/>
            </a:pPr>
            <a:r>
              <a:rPr lang="en-US" sz="3700" dirty="0">
                <a:solidFill>
                  <a:srgbClr val="FFFFFF"/>
                </a:solidFill>
                <a:latin typeface="Unbounded" pitchFamily="34" charset="0"/>
                <a:ea typeface="Unbounded" pitchFamily="34" charset="-122"/>
                <a:cs typeface="Unbounded" pitchFamily="34" charset="-120"/>
              </a:rPr>
              <a:t>Implementing a Return Record Counting System</a:t>
            </a:r>
            <a:endParaRPr lang="en-US" sz="3700" dirty="0"/>
          </a:p>
        </p:txBody>
      </p:sp>
      <p:sp>
        <p:nvSpPr>
          <p:cNvPr id="4" name="Text 1"/>
          <p:cNvSpPr/>
          <p:nvPr/>
        </p:nvSpPr>
        <p:spPr>
          <a:xfrm>
            <a:off x="700802" y="2037159"/>
            <a:ext cx="7742396" cy="640794"/>
          </a:xfrm>
          <a:prstGeom prst="rect">
            <a:avLst/>
          </a:prstGeom>
          <a:noFill/>
          <a:ln/>
        </p:spPr>
        <p:txBody>
          <a:bodyPr wrap="square" lIns="0" tIns="0" rIns="0" bIns="0" rtlCol="0" anchor="t"/>
          <a:lstStyle/>
          <a:p>
            <a:pPr marL="0" indent="0">
              <a:lnSpc>
                <a:spcPts val="2500"/>
              </a:lnSpc>
              <a:buNone/>
            </a:pPr>
            <a:r>
              <a:rPr lang="en-US" sz="1550" dirty="0">
                <a:solidFill>
                  <a:srgbClr val="CAD6DE"/>
                </a:solidFill>
                <a:latin typeface="Cabin" pitchFamily="34" charset="0"/>
                <a:ea typeface="Cabin" pitchFamily="34" charset="-122"/>
                <a:cs typeface="Cabin" pitchFamily="34" charset="-120"/>
              </a:rPr>
              <a:t>The implementation involves defining clear data structures, writing PHP functions to count records, and integrating with your existing database or data source.</a:t>
            </a:r>
            <a:endParaRPr lang="en-US" sz="1550" dirty="0"/>
          </a:p>
        </p:txBody>
      </p:sp>
      <p:sp>
        <p:nvSpPr>
          <p:cNvPr id="5" name="Shape 2"/>
          <p:cNvSpPr/>
          <p:nvPr/>
        </p:nvSpPr>
        <p:spPr>
          <a:xfrm>
            <a:off x="989648" y="2903220"/>
            <a:ext cx="22860" cy="4767263"/>
          </a:xfrm>
          <a:prstGeom prst="roundRect">
            <a:avLst>
              <a:gd name="adj" fmla="val 131389"/>
            </a:avLst>
          </a:prstGeom>
          <a:solidFill>
            <a:srgbClr val="49606E"/>
          </a:solidFill>
          <a:ln/>
        </p:spPr>
      </p:sp>
      <p:sp>
        <p:nvSpPr>
          <p:cNvPr id="6" name="Shape 3"/>
          <p:cNvSpPr/>
          <p:nvPr/>
        </p:nvSpPr>
        <p:spPr>
          <a:xfrm>
            <a:off x="1203484" y="3342322"/>
            <a:ext cx="700802" cy="22860"/>
          </a:xfrm>
          <a:prstGeom prst="roundRect">
            <a:avLst>
              <a:gd name="adj" fmla="val 131389"/>
            </a:avLst>
          </a:prstGeom>
          <a:solidFill>
            <a:srgbClr val="49606E"/>
          </a:solidFill>
          <a:ln/>
        </p:spPr>
      </p:sp>
      <p:sp>
        <p:nvSpPr>
          <p:cNvPr id="7" name="Shape 4"/>
          <p:cNvSpPr/>
          <p:nvPr/>
        </p:nvSpPr>
        <p:spPr>
          <a:xfrm>
            <a:off x="775811" y="3128486"/>
            <a:ext cx="450533" cy="450533"/>
          </a:xfrm>
          <a:prstGeom prst="roundRect">
            <a:avLst>
              <a:gd name="adj" fmla="val 6667"/>
            </a:avLst>
          </a:prstGeom>
          <a:solidFill>
            <a:srgbClr val="304755"/>
          </a:solidFill>
          <a:ln/>
        </p:spPr>
      </p:sp>
      <p:sp>
        <p:nvSpPr>
          <p:cNvPr id="8" name="Text 5"/>
          <p:cNvSpPr/>
          <p:nvPr/>
        </p:nvSpPr>
        <p:spPr>
          <a:xfrm>
            <a:off x="934522" y="3212425"/>
            <a:ext cx="133112" cy="282654"/>
          </a:xfrm>
          <a:prstGeom prst="rect">
            <a:avLst/>
          </a:prstGeom>
          <a:noFill/>
          <a:ln/>
        </p:spPr>
        <p:txBody>
          <a:bodyPr wrap="none" lIns="0" tIns="0" rIns="0" bIns="0" rtlCol="0" anchor="t"/>
          <a:lstStyle/>
          <a:p>
            <a:pPr marL="0" indent="0" algn="ctr">
              <a:lnSpc>
                <a:spcPts val="2200"/>
              </a:lnSpc>
              <a:buNone/>
            </a:pPr>
            <a:r>
              <a:rPr lang="en-US" sz="2200" dirty="0">
                <a:solidFill>
                  <a:srgbClr val="CAD6DE"/>
                </a:solidFill>
                <a:latin typeface="Unbounded" pitchFamily="34" charset="0"/>
                <a:ea typeface="Unbounded" pitchFamily="34" charset="-122"/>
                <a:cs typeface="Unbounded" pitchFamily="34" charset="-120"/>
              </a:rPr>
              <a:t>1</a:t>
            </a:r>
            <a:endParaRPr lang="en-US" sz="2200" dirty="0"/>
          </a:p>
        </p:txBody>
      </p:sp>
      <p:sp>
        <p:nvSpPr>
          <p:cNvPr id="9" name="Text 6"/>
          <p:cNvSpPr/>
          <p:nvPr/>
        </p:nvSpPr>
        <p:spPr>
          <a:xfrm>
            <a:off x="2102287" y="3103364"/>
            <a:ext cx="2355652" cy="294442"/>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Data Structure</a:t>
            </a:r>
            <a:endParaRPr lang="en-US" sz="1850" dirty="0"/>
          </a:p>
        </p:txBody>
      </p:sp>
      <p:sp>
        <p:nvSpPr>
          <p:cNvPr id="10" name="Text 7"/>
          <p:cNvSpPr/>
          <p:nvPr/>
        </p:nvSpPr>
        <p:spPr>
          <a:xfrm>
            <a:off x="2102287" y="3517940"/>
            <a:ext cx="6340912" cy="640794"/>
          </a:xfrm>
          <a:prstGeom prst="rect">
            <a:avLst/>
          </a:prstGeom>
          <a:noFill/>
          <a:ln/>
        </p:spPr>
        <p:txBody>
          <a:bodyPr wrap="square" lIns="0" tIns="0" rIns="0" bIns="0" rtlCol="0" anchor="t"/>
          <a:lstStyle/>
          <a:p>
            <a:pPr marL="0" indent="0" algn="l">
              <a:lnSpc>
                <a:spcPts val="2500"/>
              </a:lnSpc>
              <a:buNone/>
            </a:pPr>
            <a:r>
              <a:rPr lang="en-US" sz="1550" dirty="0">
                <a:solidFill>
                  <a:srgbClr val="CAD6DE"/>
                </a:solidFill>
                <a:latin typeface="Cabin" pitchFamily="34" charset="0"/>
                <a:ea typeface="Cabin" pitchFamily="34" charset="-122"/>
                <a:cs typeface="Cabin" pitchFamily="34" charset="-120"/>
              </a:rPr>
              <a:t>Decide how you will represent return records. Consider a database table or an array of objects.</a:t>
            </a:r>
            <a:endParaRPr lang="en-US" sz="1550" dirty="0"/>
          </a:p>
        </p:txBody>
      </p:sp>
      <p:sp>
        <p:nvSpPr>
          <p:cNvPr id="11" name="Shape 8"/>
          <p:cNvSpPr/>
          <p:nvPr/>
        </p:nvSpPr>
        <p:spPr>
          <a:xfrm>
            <a:off x="1203484" y="4998125"/>
            <a:ext cx="700802" cy="22860"/>
          </a:xfrm>
          <a:prstGeom prst="roundRect">
            <a:avLst>
              <a:gd name="adj" fmla="val 131389"/>
            </a:avLst>
          </a:prstGeom>
          <a:solidFill>
            <a:srgbClr val="49606E"/>
          </a:solidFill>
          <a:ln/>
        </p:spPr>
      </p:sp>
      <p:sp>
        <p:nvSpPr>
          <p:cNvPr id="12" name="Shape 9"/>
          <p:cNvSpPr/>
          <p:nvPr/>
        </p:nvSpPr>
        <p:spPr>
          <a:xfrm>
            <a:off x="775811" y="4784288"/>
            <a:ext cx="450533" cy="450533"/>
          </a:xfrm>
          <a:prstGeom prst="roundRect">
            <a:avLst>
              <a:gd name="adj" fmla="val 6667"/>
            </a:avLst>
          </a:prstGeom>
          <a:solidFill>
            <a:srgbClr val="304755"/>
          </a:solidFill>
          <a:ln/>
        </p:spPr>
      </p:sp>
      <p:sp>
        <p:nvSpPr>
          <p:cNvPr id="13" name="Text 10"/>
          <p:cNvSpPr/>
          <p:nvPr/>
        </p:nvSpPr>
        <p:spPr>
          <a:xfrm>
            <a:off x="889516" y="4868228"/>
            <a:ext cx="223004" cy="282654"/>
          </a:xfrm>
          <a:prstGeom prst="rect">
            <a:avLst/>
          </a:prstGeom>
          <a:noFill/>
          <a:ln/>
        </p:spPr>
        <p:txBody>
          <a:bodyPr wrap="none" lIns="0" tIns="0" rIns="0" bIns="0" rtlCol="0" anchor="t"/>
          <a:lstStyle/>
          <a:p>
            <a:pPr marL="0" indent="0" algn="ctr">
              <a:lnSpc>
                <a:spcPts val="2200"/>
              </a:lnSpc>
              <a:buNone/>
            </a:pPr>
            <a:r>
              <a:rPr lang="en-US" sz="2200" dirty="0">
                <a:solidFill>
                  <a:srgbClr val="CAD6DE"/>
                </a:solidFill>
                <a:latin typeface="Unbounded" pitchFamily="34" charset="0"/>
                <a:ea typeface="Unbounded" pitchFamily="34" charset="-122"/>
                <a:cs typeface="Unbounded" pitchFamily="34" charset="-120"/>
              </a:rPr>
              <a:t>2</a:t>
            </a:r>
            <a:endParaRPr lang="en-US" sz="2200" dirty="0"/>
          </a:p>
        </p:txBody>
      </p:sp>
      <p:sp>
        <p:nvSpPr>
          <p:cNvPr id="14" name="Text 11"/>
          <p:cNvSpPr/>
          <p:nvPr/>
        </p:nvSpPr>
        <p:spPr>
          <a:xfrm>
            <a:off x="2102287" y="4759166"/>
            <a:ext cx="2355652" cy="294442"/>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PHP Functions</a:t>
            </a:r>
            <a:endParaRPr lang="en-US" sz="1850" dirty="0"/>
          </a:p>
        </p:txBody>
      </p:sp>
      <p:sp>
        <p:nvSpPr>
          <p:cNvPr id="15" name="Text 12"/>
          <p:cNvSpPr/>
          <p:nvPr/>
        </p:nvSpPr>
        <p:spPr>
          <a:xfrm>
            <a:off x="2102287" y="5173742"/>
            <a:ext cx="6340912" cy="640794"/>
          </a:xfrm>
          <a:prstGeom prst="rect">
            <a:avLst/>
          </a:prstGeom>
          <a:noFill/>
          <a:ln/>
        </p:spPr>
        <p:txBody>
          <a:bodyPr wrap="square" lIns="0" tIns="0" rIns="0" bIns="0" rtlCol="0" anchor="t"/>
          <a:lstStyle/>
          <a:p>
            <a:pPr marL="0" indent="0" algn="l">
              <a:lnSpc>
                <a:spcPts val="2500"/>
              </a:lnSpc>
              <a:buNone/>
            </a:pPr>
            <a:r>
              <a:rPr lang="en-US" sz="1550" dirty="0">
                <a:solidFill>
                  <a:srgbClr val="CAD6DE"/>
                </a:solidFill>
                <a:latin typeface="Cabin" pitchFamily="34" charset="0"/>
                <a:ea typeface="Cabin" pitchFamily="34" charset="-122"/>
                <a:cs typeface="Cabin" pitchFamily="34" charset="-120"/>
              </a:rPr>
              <a:t>Create functions to retrieve, filter, and count return records based on your criteria.</a:t>
            </a:r>
            <a:endParaRPr lang="en-US" sz="1550" dirty="0"/>
          </a:p>
        </p:txBody>
      </p:sp>
      <p:sp>
        <p:nvSpPr>
          <p:cNvPr id="16" name="Shape 13"/>
          <p:cNvSpPr/>
          <p:nvPr/>
        </p:nvSpPr>
        <p:spPr>
          <a:xfrm>
            <a:off x="1203484" y="6653927"/>
            <a:ext cx="700802" cy="22860"/>
          </a:xfrm>
          <a:prstGeom prst="roundRect">
            <a:avLst>
              <a:gd name="adj" fmla="val 131389"/>
            </a:avLst>
          </a:prstGeom>
          <a:solidFill>
            <a:srgbClr val="49606E"/>
          </a:solidFill>
          <a:ln/>
        </p:spPr>
      </p:sp>
      <p:sp>
        <p:nvSpPr>
          <p:cNvPr id="17" name="Shape 14"/>
          <p:cNvSpPr/>
          <p:nvPr/>
        </p:nvSpPr>
        <p:spPr>
          <a:xfrm>
            <a:off x="775811" y="6440091"/>
            <a:ext cx="450533" cy="450533"/>
          </a:xfrm>
          <a:prstGeom prst="roundRect">
            <a:avLst>
              <a:gd name="adj" fmla="val 6667"/>
            </a:avLst>
          </a:prstGeom>
          <a:solidFill>
            <a:srgbClr val="304755"/>
          </a:solidFill>
          <a:ln/>
        </p:spPr>
      </p:sp>
      <p:sp>
        <p:nvSpPr>
          <p:cNvPr id="18" name="Text 15"/>
          <p:cNvSpPr/>
          <p:nvPr/>
        </p:nvSpPr>
        <p:spPr>
          <a:xfrm>
            <a:off x="887492" y="6524030"/>
            <a:ext cx="227171" cy="282654"/>
          </a:xfrm>
          <a:prstGeom prst="rect">
            <a:avLst/>
          </a:prstGeom>
          <a:noFill/>
          <a:ln/>
        </p:spPr>
        <p:txBody>
          <a:bodyPr wrap="none" lIns="0" tIns="0" rIns="0" bIns="0" rtlCol="0" anchor="t"/>
          <a:lstStyle/>
          <a:p>
            <a:pPr marL="0" indent="0" algn="ctr">
              <a:lnSpc>
                <a:spcPts val="2200"/>
              </a:lnSpc>
              <a:buNone/>
            </a:pPr>
            <a:r>
              <a:rPr lang="en-US" sz="2200" dirty="0">
                <a:solidFill>
                  <a:srgbClr val="CAD6DE"/>
                </a:solidFill>
                <a:latin typeface="Unbounded" pitchFamily="34" charset="0"/>
                <a:ea typeface="Unbounded" pitchFamily="34" charset="-122"/>
                <a:cs typeface="Unbounded" pitchFamily="34" charset="-120"/>
              </a:rPr>
              <a:t>3</a:t>
            </a:r>
            <a:endParaRPr lang="en-US" sz="2200" dirty="0"/>
          </a:p>
        </p:txBody>
      </p:sp>
      <p:sp>
        <p:nvSpPr>
          <p:cNvPr id="19" name="Text 16"/>
          <p:cNvSpPr/>
          <p:nvPr/>
        </p:nvSpPr>
        <p:spPr>
          <a:xfrm>
            <a:off x="2102287" y="6414968"/>
            <a:ext cx="2355652" cy="294442"/>
          </a:xfrm>
          <a:prstGeom prst="rect">
            <a:avLst/>
          </a:prstGeom>
          <a:noFill/>
          <a:ln/>
        </p:spPr>
        <p:txBody>
          <a:bodyPr wrap="none" lIns="0" tIns="0" rIns="0" bIns="0" rtlCol="0" anchor="t"/>
          <a:lstStyle/>
          <a:p>
            <a:pPr marL="0" indent="0" algn="l">
              <a:lnSpc>
                <a:spcPts val="2300"/>
              </a:lnSpc>
              <a:buNone/>
            </a:pPr>
            <a:r>
              <a:rPr lang="en-US" sz="1850" dirty="0">
                <a:solidFill>
                  <a:srgbClr val="CAD6DE"/>
                </a:solidFill>
                <a:latin typeface="Unbounded" pitchFamily="34" charset="0"/>
                <a:ea typeface="Unbounded" pitchFamily="34" charset="-122"/>
                <a:cs typeface="Unbounded" pitchFamily="34" charset="-120"/>
              </a:rPr>
              <a:t>Integration</a:t>
            </a:r>
            <a:endParaRPr lang="en-US" sz="1850" dirty="0"/>
          </a:p>
        </p:txBody>
      </p:sp>
      <p:sp>
        <p:nvSpPr>
          <p:cNvPr id="20" name="Text 17"/>
          <p:cNvSpPr/>
          <p:nvPr/>
        </p:nvSpPr>
        <p:spPr>
          <a:xfrm>
            <a:off x="2102287" y="6829544"/>
            <a:ext cx="6340912" cy="640794"/>
          </a:xfrm>
          <a:prstGeom prst="rect">
            <a:avLst/>
          </a:prstGeom>
          <a:noFill/>
          <a:ln/>
        </p:spPr>
        <p:txBody>
          <a:bodyPr wrap="square" lIns="0" tIns="0" rIns="0" bIns="0" rtlCol="0" anchor="t"/>
          <a:lstStyle/>
          <a:p>
            <a:pPr marL="0" indent="0" algn="l">
              <a:lnSpc>
                <a:spcPts val="2500"/>
              </a:lnSpc>
              <a:buNone/>
            </a:pPr>
            <a:r>
              <a:rPr lang="en-US" sz="1550" dirty="0">
                <a:solidFill>
                  <a:srgbClr val="CAD6DE"/>
                </a:solidFill>
                <a:latin typeface="Cabin" pitchFamily="34" charset="0"/>
                <a:ea typeface="Cabin" pitchFamily="34" charset="-122"/>
                <a:cs typeface="Cabin" pitchFamily="34" charset="-120"/>
              </a:rPr>
              <a:t>Integrate your counting system with your existing infrastructure to ensure seamless data flow.</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992386"/>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Analyzing Return Record Data</a:t>
            </a:r>
            <a:endParaRPr lang="en-US" sz="4400" dirty="0"/>
          </a:p>
        </p:txBody>
      </p:sp>
      <p:sp>
        <p:nvSpPr>
          <p:cNvPr id="4" name="Text 1"/>
          <p:cNvSpPr/>
          <p:nvPr/>
        </p:nvSpPr>
        <p:spPr>
          <a:xfrm>
            <a:off x="837724" y="2759393"/>
            <a:ext cx="7468553" cy="766048"/>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Once you have collected and counted return records, analyzing the data is crucial to derive meaningful insights and identify areas for improvement.</a:t>
            </a:r>
            <a:endParaRPr lang="en-US" sz="1850" dirty="0"/>
          </a:p>
        </p:txBody>
      </p:sp>
      <p:sp>
        <p:nvSpPr>
          <p:cNvPr id="5" name="Shape 2"/>
          <p:cNvSpPr/>
          <p:nvPr/>
        </p:nvSpPr>
        <p:spPr>
          <a:xfrm>
            <a:off x="837724" y="3794641"/>
            <a:ext cx="7468553" cy="3442454"/>
          </a:xfrm>
          <a:prstGeom prst="roundRect">
            <a:avLst>
              <a:gd name="adj" fmla="val 1043"/>
            </a:avLst>
          </a:prstGeom>
          <a:noFill/>
          <a:ln w="7620">
            <a:solidFill>
              <a:srgbClr val="FFFFFF">
                <a:alpha val="24000"/>
              </a:srgbClr>
            </a:solidFill>
            <a:prstDash val="solid"/>
          </a:ln>
        </p:spPr>
      </p:sp>
      <p:sp>
        <p:nvSpPr>
          <p:cNvPr id="6" name="Shape 3"/>
          <p:cNvSpPr/>
          <p:nvPr/>
        </p:nvSpPr>
        <p:spPr>
          <a:xfrm>
            <a:off x="845344" y="3802261"/>
            <a:ext cx="7453312" cy="685443"/>
          </a:xfrm>
          <a:prstGeom prst="rect">
            <a:avLst/>
          </a:prstGeom>
          <a:solidFill>
            <a:srgbClr val="FFFFFF">
              <a:alpha val="4000"/>
            </a:srgbClr>
          </a:solidFill>
          <a:ln/>
        </p:spPr>
      </p:sp>
      <p:sp>
        <p:nvSpPr>
          <p:cNvPr id="7" name="Text 4"/>
          <p:cNvSpPr/>
          <p:nvPr/>
        </p:nvSpPr>
        <p:spPr>
          <a:xfrm>
            <a:off x="1084659" y="3953470"/>
            <a:ext cx="3244215"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Reason for Return</a:t>
            </a:r>
            <a:endParaRPr lang="en-US" sz="1850" dirty="0"/>
          </a:p>
        </p:txBody>
      </p:sp>
      <p:sp>
        <p:nvSpPr>
          <p:cNvPr id="8" name="Text 5"/>
          <p:cNvSpPr/>
          <p:nvPr/>
        </p:nvSpPr>
        <p:spPr>
          <a:xfrm>
            <a:off x="4815126" y="3953470"/>
            <a:ext cx="3244215"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Count</a:t>
            </a:r>
            <a:endParaRPr lang="en-US" sz="1850" dirty="0"/>
          </a:p>
        </p:txBody>
      </p:sp>
      <p:sp>
        <p:nvSpPr>
          <p:cNvPr id="9" name="Shape 6"/>
          <p:cNvSpPr/>
          <p:nvPr/>
        </p:nvSpPr>
        <p:spPr>
          <a:xfrm>
            <a:off x="845344" y="4487704"/>
            <a:ext cx="7453312" cy="685443"/>
          </a:xfrm>
          <a:prstGeom prst="rect">
            <a:avLst/>
          </a:prstGeom>
          <a:solidFill>
            <a:srgbClr val="000000">
              <a:alpha val="4000"/>
            </a:srgbClr>
          </a:solidFill>
          <a:ln/>
        </p:spPr>
      </p:sp>
      <p:sp>
        <p:nvSpPr>
          <p:cNvPr id="10" name="Text 7"/>
          <p:cNvSpPr/>
          <p:nvPr/>
        </p:nvSpPr>
        <p:spPr>
          <a:xfrm>
            <a:off x="1084659" y="4638913"/>
            <a:ext cx="3244215"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Product Defect</a:t>
            </a:r>
            <a:endParaRPr lang="en-US" sz="1850" dirty="0"/>
          </a:p>
        </p:txBody>
      </p:sp>
      <p:sp>
        <p:nvSpPr>
          <p:cNvPr id="11" name="Text 8"/>
          <p:cNvSpPr/>
          <p:nvPr/>
        </p:nvSpPr>
        <p:spPr>
          <a:xfrm>
            <a:off x="4815126" y="4638913"/>
            <a:ext cx="3244215"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100</a:t>
            </a:r>
            <a:endParaRPr lang="en-US" sz="1850" dirty="0"/>
          </a:p>
        </p:txBody>
      </p:sp>
      <p:sp>
        <p:nvSpPr>
          <p:cNvPr id="12" name="Shape 9"/>
          <p:cNvSpPr/>
          <p:nvPr/>
        </p:nvSpPr>
        <p:spPr>
          <a:xfrm>
            <a:off x="845344" y="5173147"/>
            <a:ext cx="7453312" cy="685443"/>
          </a:xfrm>
          <a:prstGeom prst="rect">
            <a:avLst/>
          </a:prstGeom>
          <a:solidFill>
            <a:srgbClr val="FFFFFF">
              <a:alpha val="4000"/>
            </a:srgbClr>
          </a:solidFill>
          <a:ln/>
        </p:spPr>
      </p:sp>
      <p:sp>
        <p:nvSpPr>
          <p:cNvPr id="13" name="Text 10"/>
          <p:cNvSpPr/>
          <p:nvPr/>
        </p:nvSpPr>
        <p:spPr>
          <a:xfrm>
            <a:off x="1084659" y="5324356"/>
            <a:ext cx="3244215"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Incorrect Order</a:t>
            </a:r>
            <a:endParaRPr lang="en-US" sz="1850" dirty="0"/>
          </a:p>
        </p:txBody>
      </p:sp>
      <p:sp>
        <p:nvSpPr>
          <p:cNvPr id="14" name="Text 11"/>
          <p:cNvSpPr/>
          <p:nvPr/>
        </p:nvSpPr>
        <p:spPr>
          <a:xfrm>
            <a:off x="4815126" y="5324356"/>
            <a:ext cx="3244215"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50</a:t>
            </a:r>
            <a:endParaRPr lang="en-US" sz="1850" dirty="0"/>
          </a:p>
        </p:txBody>
      </p:sp>
      <p:sp>
        <p:nvSpPr>
          <p:cNvPr id="15" name="Shape 12"/>
          <p:cNvSpPr/>
          <p:nvPr/>
        </p:nvSpPr>
        <p:spPr>
          <a:xfrm>
            <a:off x="845344" y="5858589"/>
            <a:ext cx="7453312" cy="685443"/>
          </a:xfrm>
          <a:prstGeom prst="rect">
            <a:avLst/>
          </a:prstGeom>
          <a:solidFill>
            <a:srgbClr val="000000">
              <a:alpha val="4000"/>
            </a:srgbClr>
          </a:solidFill>
          <a:ln/>
        </p:spPr>
      </p:sp>
      <p:sp>
        <p:nvSpPr>
          <p:cNvPr id="16" name="Text 13"/>
          <p:cNvSpPr/>
          <p:nvPr/>
        </p:nvSpPr>
        <p:spPr>
          <a:xfrm>
            <a:off x="1084659" y="6009799"/>
            <a:ext cx="3244215"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Size/Fit Issue</a:t>
            </a:r>
            <a:endParaRPr lang="en-US" sz="1850" dirty="0"/>
          </a:p>
        </p:txBody>
      </p:sp>
      <p:sp>
        <p:nvSpPr>
          <p:cNvPr id="17" name="Text 14"/>
          <p:cNvSpPr/>
          <p:nvPr/>
        </p:nvSpPr>
        <p:spPr>
          <a:xfrm>
            <a:off x="4815126" y="6009799"/>
            <a:ext cx="3244215"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75</a:t>
            </a:r>
            <a:endParaRPr lang="en-US" sz="1850" dirty="0"/>
          </a:p>
        </p:txBody>
      </p:sp>
      <p:sp>
        <p:nvSpPr>
          <p:cNvPr id="18" name="Shape 15"/>
          <p:cNvSpPr/>
          <p:nvPr/>
        </p:nvSpPr>
        <p:spPr>
          <a:xfrm>
            <a:off x="845344" y="6544032"/>
            <a:ext cx="7453312" cy="685443"/>
          </a:xfrm>
          <a:prstGeom prst="rect">
            <a:avLst/>
          </a:prstGeom>
          <a:solidFill>
            <a:srgbClr val="FFFFFF">
              <a:alpha val="4000"/>
            </a:srgbClr>
          </a:solidFill>
          <a:ln/>
        </p:spPr>
      </p:sp>
      <p:sp>
        <p:nvSpPr>
          <p:cNvPr id="19" name="Text 16"/>
          <p:cNvSpPr/>
          <p:nvPr/>
        </p:nvSpPr>
        <p:spPr>
          <a:xfrm>
            <a:off x="1084659" y="6695242"/>
            <a:ext cx="3244215"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Change of Mind</a:t>
            </a:r>
            <a:endParaRPr lang="en-US" sz="1850" dirty="0"/>
          </a:p>
        </p:txBody>
      </p:sp>
      <p:sp>
        <p:nvSpPr>
          <p:cNvPr id="20" name="Text 17"/>
          <p:cNvSpPr/>
          <p:nvPr/>
        </p:nvSpPr>
        <p:spPr>
          <a:xfrm>
            <a:off x="4815126" y="6695242"/>
            <a:ext cx="3244215"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25</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79477"/>
          </a:xfrm>
          <a:prstGeom prst="rect">
            <a:avLst/>
          </a:prstGeom>
        </p:spPr>
      </p:pic>
      <p:sp>
        <p:nvSpPr>
          <p:cNvPr id="3" name="Text 0"/>
          <p:cNvSpPr/>
          <p:nvPr/>
        </p:nvSpPr>
        <p:spPr>
          <a:xfrm>
            <a:off x="694253" y="3476506"/>
            <a:ext cx="12825651" cy="583406"/>
          </a:xfrm>
          <a:prstGeom prst="rect">
            <a:avLst/>
          </a:prstGeom>
          <a:noFill/>
          <a:ln/>
        </p:spPr>
        <p:txBody>
          <a:bodyPr wrap="none" lIns="0" tIns="0" rIns="0" bIns="0" rtlCol="0" anchor="t"/>
          <a:lstStyle/>
          <a:p>
            <a:pPr marL="0" indent="0">
              <a:lnSpc>
                <a:spcPts val="4550"/>
              </a:lnSpc>
              <a:buNone/>
            </a:pPr>
            <a:r>
              <a:rPr lang="en-US" sz="3650" dirty="0">
                <a:solidFill>
                  <a:srgbClr val="FFFFFF"/>
                </a:solidFill>
                <a:latin typeface="Unbounded" pitchFamily="34" charset="0"/>
                <a:ea typeface="Unbounded" pitchFamily="34" charset="-122"/>
                <a:cs typeface="Unbounded" pitchFamily="34" charset="-120"/>
              </a:rPr>
              <a:t>Optimizing Return Record Counting Processes</a:t>
            </a:r>
            <a:endParaRPr lang="en-US" sz="3650" dirty="0"/>
          </a:p>
        </p:txBody>
      </p:sp>
      <p:sp>
        <p:nvSpPr>
          <p:cNvPr id="4" name="Text 1"/>
          <p:cNvSpPr/>
          <p:nvPr/>
        </p:nvSpPr>
        <p:spPr>
          <a:xfrm>
            <a:off x="694253" y="4357449"/>
            <a:ext cx="13241893" cy="317302"/>
          </a:xfrm>
          <a:prstGeom prst="rect">
            <a:avLst/>
          </a:prstGeom>
          <a:noFill/>
          <a:ln/>
        </p:spPr>
        <p:txBody>
          <a:bodyPr wrap="none" lIns="0" tIns="0" rIns="0" bIns="0" rtlCol="0" anchor="t"/>
          <a:lstStyle/>
          <a:p>
            <a:pPr marL="0" indent="0">
              <a:lnSpc>
                <a:spcPts val="2450"/>
              </a:lnSpc>
              <a:buNone/>
            </a:pPr>
            <a:r>
              <a:rPr lang="en-US" sz="1550" dirty="0">
                <a:solidFill>
                  <a:srgbClr val="CAD6DE"/>
                </a:solidFill>
                <a:latin typeface="Cabin" pitchFamily="34" charset="0"/>
                <a:ea typeface="Cabin" pitchFamily="34" charset="-122"/>
                <a:cs typeface="Cabin" pitchFamily="34" charset="-120"/>
              </a:rPr>
              <a:t>Optimizing your return record counting processes can lead to faster execution times and improved performance, allowing you to gain insights more quickly.</a:t>
            </a:r>
            <a:endParaRPr lang="en-US" sz="1550" dirty="0"/>
          </a:p>
        </p:txBody>
      </p:sp>
      <p:pic>
        <p:nvPicPr>
          <p:cNvPr id="5" name="Image 1" descr="preencoded.png"/>
          <p:cNvPicPr>
            <a:picLocks noChangeAspect="1"/>
          </p:cNvPicPr>
          <p:nvPr/>
        </p:nvPicPr>
        <p:blipFill>
          <a:blip r:embed="rId4"/>
          <a:stretch>
            <a:fillRect/>
          </a:stretch>
        </p:blipFill>
        <p:spPr>
          <a:xfrm>
            <a:off x="694253" y="4897874"/>
            <a:ext cx="4413885" cy="793433"/>
          </a:xfrm>
          <a:prstGeom prst="rect">
            <a:avLst/>
          </a:prstGeom>
        </p:spPr>
      </p:pic>
      <p:sp>
        <p:nvSpPr>
          <p:cNvPr id="6" name="Text 2"/>
          <p:cNvSpPr/>
          <p:nvPr/>
        </p:nvSpPr>
        <p:spPr>
          <a:xfrm>
            <a:off x="892612" y="5988844"/>
            <a:ext cx="2333625" cy="291703"/>
          </a:xfrm>
          <a:prstGeom prst="rect">
            <a:avLst/>
          </a:prstGeom>
          <a:noFill/>
          <a:ln/>
        </p:spPr>
        <p:txBody>
          <a:bodyPr wrap="none" lIns="0" tIns="0" rIns="0" bIns="0" rtlCol="0" anchor="t"/>
          <a:lstStyle/>
          <a:p>
            <a:pPr marL="0" indent="0" algn="l">
              <a:lnSpc>
                <a:spcPts val="2250"/>
              </a:lnSpc>
              <a:buNone/>
            </a:pPr>
            <a:r>
              <a:rPr lang="en-US" sz="1800" dirty="0">
                <a:solidFill>
                  <a:srgbClr val="CAD6DE"/>
                </a:solidFill>
                <a:latin typeface="Unbounded" pitchFamily="34" charset="0"/>
                <a:ea typeface="Unbounded" pitchFamily="34" charset="-122"/>
                <a:cs typeface="Unbounded" pitchFamily="34" charset="-120"/>
              </a:rPr>
              <a:t>Caching</a:t>
            </a:r>
            <a:endParaRPr lang="en-US" sz="1800" dirty="0"/>
          </a:p>
        </p:txBody>
      </p:sp>
      <p:sp>
        <p:nvSpPr>
          <p:cNvPr id="7" name="Text 3"/>
          <p:cNvSpPr/>
          <p:nvPr/>
        </p:nvSpPr>
        <p:spPr>
          <a:xfrm>
            <a:off x="892612" y="6399490"/>
            <a:ext cx="4017169" cy="634603"/>
          </a:xfrm>
          <a:prstGeom prst="rect">
            <a:avLst/>
          </a:prstGeom>
          <a:noFill/>
          <a:ln/>
        </p:spPr>
        <p:txBody>
          <a:bodyPr wrap="square" lIns="0" tIns="0" rIns="0" bIns="0" rtlCol="0" anchor="t"/>
          <a:lstStyle/>
          <a:p>
            <a:pPr marL="0" indent="0" algn="l">
              <a:lnSpc>
                <a:spcPts val="2450"/>
              </a:lnSpc>
              <a:buNone/>
            </a:pPr>
            <a:r>
              <a:rPr lang="en-US" sz="1550" dirty="0">
                <a:solidFill>
                  <a:srgbClr val="CAD6DE"/>
                </a:solidFill>
                <a:latin typeface="Cabin" pitchFamily="34" charset="0"/>
                <a:ea typeface="Cabin" pitchFamily="34" charset="-122"/>
                <a:cs typeface="Cabin" pitchFamily="34" charset="-120"/>
              </a:rPr>
              <a:t>Store frequently accessed data in memory for quicker retrieval.</a:t>
            </a:r>
            <a:endParaRPr lang="en-US" sz="1550" dirty="0"/>
          </a:p>
        </p:txBody>
      </p:sp>
      <p:pic>
        <p:nvPicPr>
          <p:cNvPr id="8" name="Image 2" descr="preencoded.png"/>
          <p:cNvPicPr>
            <a:picLocks noChangeAspect="1"/>
          </p:cNvPicPr>
          <p:nvPr/>
        </p:nvPicPr>
        <p:blipFill>
          <a:blip r:embed="rId5"/>
          <a:stretch>
            <a:fillRect/>
          </a:stretch>
        </p:blipFill>
        <p:spPr>
          <a:xfrm>
            <a:off x="5108138" y="4897874"/>
            <a:ext cx="4414004" cy="793433"/>
          </a:xfrm>
          <a:prstGeom prst="rect">
            <a:avLst/>
          </a:prstGeom>
        </p:spPr>
      </p:pic>
      <p:sp>
        <p:nvSpPr>
          <p:cNvPr id="9" name="Text 4"/>
          <p:cNvSpPr/>
          <p:nvPr/>
        </p:nvSpPr>
        <p:spPr>
          <a:xfrm>
            <a:off x="5306497" y="5988844"/>
            <a:ext cx="2333625" cy="291703"/>
          </a:xfrm>
          <a:prstGeom prst="rect">
            <a:avLst/>
          </a:prstGeom>
          <a:noFill/>
          <a:ln/>
        </p:spPr>
        <p:txBody>
          <a:bodyPr wrap="none" lIns="0" tIns="0" rIns="0" bIns="0" rtlCol="0" anchor="t"/>
          <a:lstStyle/>
          <a:p>
            <a:pPr marL="0" indent="0" algn="l">
              <a:lnSpc>
                <a:spcPts val="2250"/>
              </a:lnSpc>
              <a:buNone/>
            </a:pPr>
            <a:r>
              <a:rPr lang="en-US" sz="1800" dirty="0">
                <a:solidFill>
                  <a:srgbClr val="CAD6DE"/>
                </a:solidFill>
                <a:latin typeface="Unbounded" pitchFamily="34" charset="0"/>
                <a:ea typeface="Unbounded" pitchFamily="34" charset="-122"/>
                <a:cs typeface="Unbounded" pitchFamily="34" charset="-120"/>
              </a:rPr>
              <a:t>Indexing</a:t>
            </a:r>
            <a:endParaRPr lang="en-US" sz="1800" dirty="0"/>
          </a:p>
        </p:txBody>
      </p:sp>
      <p:sp>
        <p:nvSpPr>
          <p:cNvPr id="10" name="Text 5"/>
          <p:cNvSpPr/>
          <p:nvPr/>
        </p:nvSpPr>
        <p:spPr>
          <a:xfrm>
            <a:off x="5306497" y="6399490"/>
            <a:ext cx="4017288" cy="634603"/>
          </a:xfrm>
          <a:prstGeom prst="rect">
            <a:avLst/>
          </a:prstGeom>
          <a:noFill/>
          <a:ln/>
        </p:spPr>
        <p:txBody>
          <a:bodyPr wrap="square" lIns="0" tIns="0" rIns="0" bIns="0" rtlCol="0" anchor="t"/>
          <a:lstStyle/>
          <a:p>
            <a:pPr marL="0" indent="0" algn="l">
              <a:lnSpc>
                <a:spcPts val="2450"/>
              </a:lnSpc>
              <a:buNone/>
            </a:pPr>
            <a:r>
              <a:rPr lang="en-US" sz="1550" dirty="0">
                <a:solidFill>
                  <a:srgbClr val="CAD6DE"/>
                </a:solidFill>
                <a:latin typeface="Cabin" pitchFamily="34" charset="0"/>
                <a:ea typeface="Cabin" pitchFamily="34" charset="-122"/>
                <a:cs typeface="Cabin" pitchFamily="34" charset="-120"/>
              </a:rPr>
              <a:t>Create indexes on database tables for faster data retrieval.</a:t>
            </a:r>
            <a:endParaRPr lang="en-US" sz="1550" dirty="0"/>
          </a:p>
        </p:txBody>
      </p:sp>
      <p:pic>
        <p:nvPicPr>
          <p:cNvPr id="11" name="Image 3" descr="preencoded.png"/>
          <p:cNvPicPr>
            <a:picLocks noChangeAspect="1"/>
          </p:cNvPicPr>
          <p:nvPr/>
        </p:nvPicPr>
        <p:blipFill>
          <a:blip r:embed="rId6"/>
          <a:stretch>
            <a:fillRect/>
          </a:stretch>
        </p:blipFill>
        <p:spPr>
          <a:xfrm>
            <a:off x="9522143" y="4897874"/>
            <a:ext cx="4414004" cy="793433"/>
          </a:xfrm>
          <a:prstGeom prst="rect">
            <a:avLst/>
          </a:prstGeom>
        </p:spPr>
      </p:pic>
      <p:sp>
        <p:nvSpPr>
          <p:cNvPr id="12" name="Text 6"/>
          <p:cNvSpPr/>
          <p:nvPr/>
        </p:nvSpPr>
        <p:spPr>
          <a:xfrm>
            <a:off x="9720501" y="5988844"/>
            <a:ext cx="2603778" cy="291703"/>
          </a:xfrm>
          <a:prstGeom prst="rect">
            <a:avLst/>
          </a:prstGeom>
          <a:noFill/>
          <a:ln/>
        </p:spPr>
        <p:txBody>
          <a:bodyPr wrap="none" lIns="0" tIns="0" rIns="0" bIns="0" rtlCol="0" anchor="t"/>
          <a:lstStyle/>
          <a:p>
            <a:pPr marL="0" indent="0" algn="l">
              <a:lnSpc>
                <a:spcPts val="2250"/>
              </a:lnSpc>
              <a:buNone/>
            </a:pPr>
            <a:r>
              <a:rPr lang="en-US" sz="1800" dirty="0">
                <a:solidFill>
                  <a:srgbClr val="CAD6DE"/>
                </a:solidFill>
                <a:latin typeface="Unbounded" pitchFamily="34" charset="0"/>
                <a:ea typeface="Unbounded" pitchFamily="34" charset="-122"/>
                <a:cs typeface="Unbounded" pitchFamily="34" charset="-120"/>
              </a:rPr>
              <a:t>Code Optimization</a:t>
            </a:r>
            <a:endParaRPr lang="en-US" sz="1800" dirty="0"/>
          </a:p>
        </p:txBody>
      </p:sp>
      <p:sp>
        <p:nvSpPr>
          <p:cNvPr id="13" name="Text 7"/>
          <p:cNvSpPr/>
          <p:nvPr/>
        </p:nvSpPr>
        <p:spPr>
          <a:xfrm>
            <a:off x="9720501" y="6399490"/>
            <a:ext cx="4017288" cy="634603"/>
          </a:xfrm>
          <a:prstGeom prst="rect">
            <a:avLst/>
          </a:prstGeom>
          <a:noFill/>
          <a:ln/>
        </p:spPr>
        <p:txBody>
          <a:bodyPr wrap="square" lIns="0" tIns="0" rIns="0" bIns="0" rtlCol="0" anchor="t"/>
          <a:lstStyle/>
          <a:p>
            <a:pPr marL="0" indent="0" algn="l">
              <a:lnSpc>
                <a:spcPts val="2450"/>
              </a:lnSpc>
              <a:buNone/>
            </a:pPr>
            <a:r>
              <a:rPr lang="en-US" sz="1550" dirty="0">
                <a:solidFill>
                  <a:srgbClr val="CAD6DE"/>
                </a:solidFill>
                <a:latin typeface="Cabin" pitchFamily="34" charset="0"/>
                <a:ea typeface="Cabin" pitchFamily="34" charset="-122"/>
                <a:cs typeface="Cabin" pitchFamily="34" charset="-120"/>
              </a:rPr>
              <a:t>Streamline your PHP code for efficiency and reduce unnecessary computations.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08383" y="749379"/>
            <a:ext cx="7790498" cy="522684"/>
          </a:xfrm>
          <a:prstGeom prst="rect">
            <a:avLst/>
          </a:prstGeom>
          <a:noFill/>
          <a:ln/>
        </p:spPr>
        <p:txBody>
          <a:bodyPr wrap="none" lIns="0" tIns="0" rIns="0" bIns="0" rtlCol="0" anchor="t"/>
          <a:lstStyle/>
          <a:p>
            <a:pPr marL="0" indent="0">
              <a:lnSpc>
                <a:spcPts val="4100"/>
              </a:lnSpc>
              <a:buNone/>
            </a:pPr>
            <a:r>
              <a:rPr lang="en-US" sz="3250" dirty="0">
                <a:solidFill>
                  <a:srgbClr val="FFFFFF"/>
                </a:solidFill>
                <a:latin typeface="Unbounded" pitchFamily="34" charset="0"/>
                <a:ea typeface="Unbounded" pitchFamily="34" charset="-122"/>
                <a:cs typeface="Unbounded" pitchFamily="34" charset="-120"/>
              </a:rPr>
              <a:t>Conclusion and Key Takeaways</a:t>
            </a:r>
            <a:endParaRPr lang="en-US" sz="3250" dirty="0"/>
          </a:p>
        </p:txBody>
      </p:sp>
      <p:sp>
        <p:nvSpPr>
          <p:cNvPr id="4" name="Text 1"/>
          <p:cNvSpPr/>
          <p:nvPr/>
        </p:nvSpPr>
        <p:spPr>
          <a:xfrm>
            <a:off x="6108383" y="1538645"/>
            <a:ext cx="7900035" cy="852964"/>
          </a:xfrm>
          <a:prstGeom prst="rect">
            <a:avLst/>
          </a:prstGeom>
          <a:noFill/>
          <a:ln/>
        </p:spPr>
        <p:txBody>
          <a:bodyPr wrap="square" lIns="0" tIns="0" rIns="0" bIns="0" rtlCol="0" anchor="t"/>
          <a:lstStyle/>
          <a:p>
            <a:pPr marL="0" indent="0">
              <a:lnSpc>
                <a:spcPts val="2200"/>
              </a:lnSpc>
              <a:buNone/>
            </a:pPr>
            <a:r>
              <a:rPr lang="en-US" sz="1350" dirty="0">
                <a:solidFill>
                  <a:srgbClr val="CAD6DE"/>
                </a:solidFill>
                <a:latin typeface="Cabin" pitchFamily="34" charset="0"/>
                <a:ea typeface="Cabin" pitchFamily="34" charset="-122"/>
                <a:cs typeface="Cabin" pitchFamily="34" charset="-120"/>
              </a:rPr>
              <a:t>Counting return records in PHP is essential for businesses of all sizes. By implementing an efficient system and analyzing the data, you can gain valuable insights, improve customer satisfaction, and optimize business operations.</a:t>
            </a:r>
            <a:endParaRPr lang="en-US" sz="1350" dirty="0"/>
          </a:p>
        </p:txBody>
      </p:sp>
      <p:pic>
        <p:nvPicPr>
          <p:cNvPr id="5" name="Image 1" descr="preencoded.png"/>
          <p:cNvPicPr>
            <a:picLocks noChangeAspect="1"/>
          </p:cNvPicPr>
          <p:nvPr/>
        </p:nvPicPr>
        <p:blipFill>
          <a:blip r:embed="rId4"/>
          <a:stretch>
            <a:fillRect/>
          </a:stretch>
        </p:blipFill>
        <p:spPr>
          <a:xfrm>
            <a:off x="6108383" y="2591514"/>
            <a:ext cx="444222" cy="444222"/>
          </a:xfrm>
          <a:prstGeom prst="rect">
            <a:avLst/>
          </a:prstGeom>
        </p:spPr>
      </p:pic>
      <p:sp>
        <p:nvSpPr>
          <p:cNvPr id="6" name="Text 2"/>
          <p:cNvSpPr/>
          <p:nvPr/>
        </p:nvSpPr>
        <p:spPr>
          <a:xfrm>
            <a:off x="6108383" y="3213378"/>
            <a:ext cx="2756654" cy="261342"/>
          </a:xfrm>
          <a:prstGeom prst="rect">
            <a:avLst/>
          </a:prstGeom>
          <a:noFill/>
          <a:ln/>
        </p:spPr>
        <p:txBody>
          <a:bodyPr wrap="none" lIns="0" tIns="0" rIns="0" bIns="0" rtlCol="0" anchor="t"/>
          <a:lstStyle/>
          <a:p>
            <a:pPr marL="0" indent="0" algn="l">
              <a:lnSpc>
                <a:spcPts val="2050"/>
              </a:lnSpc>
              <a:buNone/>
            </a:pPr>
            <a:r>
              <a:rPr lang="en-US" sz="1600" dirty="0">
                <a:solidFill>
                  <a:srgbClr val="CAD6DE"/>
                </a:solidFill>
                <a:latin typeface="Unbounded" pitchFamily="34" charset="0"/>
                <a:ea typeface="Unbounded" pitchFamily="34" charset="-122"/>
                <a:cs typeface="Unbounded" pitchFamily="34" charset="-120"/>
              </a:rPr>
              <a:t>Data-Driven Decisions</a:t>
            </a:r>
            <a:endParaRPr lang="en-US" sz="1600" dirty="0"/>
          </a:p>
        </p:txBody>
      </p:sp>
      <p:sp>
        <p:nvSpPr>
          <p:cNvPr id="7" name="Text 3"/>
          <p:cNvSpPr/>
          <p:nvPr/>
        </p:nvSpPr>
        <p:spPr>
          <a:xfrm>
            <a:off x="6108383" y="3581281"/>
            <a:ext cx="7900035" cy="284321"/>
          </a:xfrm>
          <a:prstGeom prst="rect">
            <a:avLst/>
          </a:prstGeom>
          <a:noFill/>
          <a:ln/>
        </p:spPr>
        <p:txBody>
          <a:bodyPr wrap="none" lIns="0" tIns="0" rIns="0" bIns="0" rtlCol="0" anchor="t"/>
          <a:lstStyle/>
          <a:p>
            <a:pPr marL="0" indent="0" algn="l">
              <a:lnSpc>
                <a:spcPts val="2200"/>
              </a:lnSpc>
              <a:buNone/>
            </a:pPr>
            <a:r>
              <a:rPr lang="en-US" sz="1350" dirty="0">
                <a:solidFill>
                  <a:srgbClr val="CAD6DE"/>
                </a:solidFill>
                <a:latin typeface="Cabin" pitchFamily="34" charset="0"/>
                <a:ea typeface="Cabin" pitchFamily="34" charset="-122"/>
                <a:cs typeface="Cabin" pitchFamily="34" charset="-120"/>
              </a:rPr>
              <a:t>Use data to make informed decisions about product improvements and customer service.</a:t>
            </a:r>
            <a:endParaRPr lang="en-US" sz="1350" dirty="0"/>
          </a:p>
        </p:txBody>
      </p:sp>
      <p:pic>
        <p:nvPicPr>
          <p:cNvPr id="8" name="Image 2" descr="preencoded.png"/>
          <p:cNvPicPr>
            <a:picLocks noChangeAspect="1"/>
          </p:cNvPicPr>
          <p:nvPr/>
        </p:nvPicPr>
        <p:blipFill>
          <a:blip r:embed="rId5"/>
          <a:stretch>
            <a:fillRect/>
          </a:stretch>
        </p:blipFill>
        <p:spPr>
          <a:xfrm>
            <a:off x="6108383" y="4398764"/>
            <a:ext cx="444222" cy="444222"/>
          </a:xfrm>
          <a:prstGeom prst="rect">
            <a:avLst/>
          </a:prstGeom>
        </p:spPr>
      </p:pic>
      <p:sp>
        <p:nvSpPr>
          <p:cNvPr id="9" name="Text 4"/>
          <p:cNvSpPr/>
          <p:nvPr/>
        </p:nvSpPr>
        <p:spPr>
          <a:xfrm>
            <a:off x="6108383" y="5020628"/>
            <a:ext cx="2682835" cy="261342"/>
          </a:xfrm>
          <a:prstGeom prst="rect">
            <a:avLst/>
          </a:prstGeom>
          <a:noFill/>
          <a:ln/>
        </p:spPr>
        <p:txBody>
          <a:bodyPr wrap="none" lIns="0" tIns="0" rIns="0" bIns="0" rtlCol="0" anchor="t"/>
          <a:lstStyle/>
          <a:p>
            <a:pPr marL="0" indent="0" algn="l">
              <a:lnSpc>
                <a:spcPts val="2050"/>
              </a:lnSpc>
              <a:buNone/>
            </a:pPr>
            <a:r>
              <a:rPr lang="en-US" sz="1600" dirty="0">
                <a:solidFill>
                  <a:srgbClr val="CAD6DE"/>
                </a:solidFill>
                <a:latin typeface="Unbounded" pitchFamily="34" charset="0"/>
                <a:ea typeface="Unbounded" pitchFamily="34" charset="-122"/>
                <a:cs typeface="Unbounded" pitchFamily="34" charset="-120"/>
              </a:rPr>
              <a:t>Process Optimization</a:t>
            </a:r>
            <a:endParaRPr lang="en-US" sz="1600" dirty="0"/>
          </a:p>
        </p:txBody>
      </p:sp>
      <p:sp>
        <p:nvSpPr>
          <p:cNvPr id="10" name="Text 5"/>
          <p:cNvSpPr/>
          <p:nvPr/>
        </p:nvSpPr>
        <p:spPr>
          <a:xfrm>
            <a:off x="6108383" y="5388531"/>
            <a:ext cx="7900035" cy="284321"/>
          </a:xfrm>
          <a:prstGeom prst="rect">
            <a:avLst/>
          </a:prstGeom>
          <a:noFill/>
          <a:ln/>
        </p:spPr>
        <p:txBody>
          <a:bodyPr wrap="none" lIns="0" tIns="0" rIns="0" bIns="0" rtlCol="0" anchor="t"/>
          <a:lstStyle/>
          <a:p>
            <a:pPr marL="0" indent="0" algn="l">
              <a:lnSpc>
                <a:spcPts val="2200"/>
              </a:lnSpc>
              <a:buNone/>
            </a:pPr>
            <a:r>
              <a:rPr lang="en-US" sz="1350" dirty="0">
                <a:solidFill>
                  <a:srgbClr val="CAD6DE"/>
                </a:solidFill>
                <a:latin typeface="Cabin" pitchFamily="34" charset="0"/>
                <a:ea typeface="Cabin" pitchFamily="34" charset="-122"/>
                <a:cs typeface="Cabin" pitchFamily="34" charset="-120"/>
              </a:rPr>
              <a:t>Streamline your return handling processes to reduce costs and improve efficiency.</a:t>
            </a:r>
            <a:endParaRPr lang="en-US" sz="1350" dirty="0"/>
          </a:p>
        </p:txBody>
      </p:sp>
      <p:pic>
        <p:nvPicPr>
          <p:cNvPr id="11" name="Image 3" descr="preencoded.png"/>
          <p:cNvPicPr>
            <a:picLocks noChangeAspect="1"/>
          </p:cNvPicPr>
          <p:nvPr/>
        </p:nvPicPr>
        <p:blipFill>
          <a:blip r:embed="rId6"/>
          <a:stretch>
            <a:fillRect/>
          </a:stretch>
        </p:blipFill>
        <p:spPr>
          <a:xfrm>
            <a:off x="6108383" y="6206014"/>
            <a:ext cx="444222" cy="444222"/>
          </a:xfrm>
          <a:prstGeom prst="rect">
            <a:avLst/>
          </a:prstGeom>
        </p:spPr>
      </p:pic>
      <p:sp>
        <p:nvSpPr>
          <p:cNvPr id="12" name="Text 6"/>
          <p:cNvSpPr/>
          <p:nvPr/>
        </p:nvSpPr>
        <p:spPr>
          <a:xfrm>
            <a:off x="6108383" y="6827877"/>
            <a:ext cx="2090857" cy="261342"/>
          </a:xfrm>
          <a:prstGeom prst="rect">
            <a:avLst/>
          </a:prstGeom>
          <a:noFill/>
          <a:ln/>
        </p:spPr>
        <p:txBody>
          <a:bodyPr wrap="none" lIns="0" tIns="0" rIns="0" bIns="0" rtlCol="0" anchor="t"/>
          <a:lstStyle/>
          <a:p>
            <a:pPr marL="0" indent="0" algn="l">
              <a:lnSpc>
                <a:spcPts val="2050"/>
              </a:lnSpc>
              <a:buNone/>
            </a:pPr>
            <a:r>
              <a:rPr lang="en-US" sz="1600" dirty="0">
                <a:solidFill>
                  <a:srgbClr val="CAD6DE"/>
                </a:solidFill>
                <a:latin typeface="Unbounded" pitchFamily="34" charset="0"/>
                <a:ea typeface="Unbounded" pitchFamily="34" charset="-122"/>
                <a:cs typeface="Unbounded" pitchFamily="34" charset="-120"/>
              </a:rPr>
              <a:t>Customer Focus</a:t>
            </a:r>
            <a:endParaRPr lang="en-US" sz="1600" dirty="0"/>
          </a:p>
        </p:txBody>
      </p:sp>
      <p:sp>
        <p:nvSpPr>
          <p:cNvPr id="13" name="Text 7"/>
          <p:cNvSpPr/>
          <p:nvPr/>
        </p:nvSpPr>
        <p:spPr>
          <a:xfrm>
            <a:off x="6108383" y="7195780"/>
            <a:ext cx="7900035" cy="284321"/>
          </a:xfrm>
          <a:prstGeom prst="rect">
            <a:avLst/>
          </a:prstGeom>
          <a:noFill/>
          <a:ln/>
        </p:spPr>
        <p:txBody>
          <a:bodyPr wrap="none" lIns="0" tIns="0" rIns="0" bIns="0" rtlCol="0" anchor="t"/>
          <a:lstStyle/>
          <a:p>
            <a:pPr marL="0" indent="0" algn="l">
              <a:lnSpc>
                <a:spcPts val="2200"/>
              </a:lnSpc>
              <a:buNone/>
            </a:pPr>
            <a:r>
              <a:rPr lang="en-US" sz="1350" dirty="0">
                <a:solidFill>
                  <a:srgbClr val="CAD6DE"/>
                </a:solidFill>
                <a:latin typeface="Cabin" pitchFamily="34" charset="0"/>
                <a:ea typeface="Cabin" pitchFamily="34" charset="-122"/>
                <a:cs typeface="Cabin" pitchFamily="34" charset="-120"/>
              </a:rPr>
              <a:t>Understand customer needs and address their concerns effectively.</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592</Words>
  <Application>Microsoft Office PowerPoint</Application>
  <PresentationFormat>Custom</PresentationFormat>
  <Paragraphs>83</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Calibri</vt:lpstr>
      <vt:lpstr>Unbounded</vt:lpstr>
      <vt:lpstr>Cabin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Tu Lab</cp:lastModifiedBy>
  <cp:revision>1</cp:revision>
  <dcterms:created xsi:type="dcterms:W3CDTF">2024-09-20T08:52:31Z</dcterms:created>
  <dcterms:modified xsi:type="dcterms:W3CDTF">2024-09-20T08:56:31Z</dcterms:modified>
</cp:coreProperties>
</file>